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8" r:id="rId3"/>
    <p:sldId id="258" r:id="rId4"/>
    <p:sldId id="264" r:id="rId5"/>
    <p:sldId id="265" r:id="rId6"/>
    <p:sldId id="266" r:id="rId7"/>
    <p:sldId id="268" r:id="rId8"/>
    <p:sldId id="259" r:id="rId9"/>
    <p:sldId id="269" r:id="rId10"/>
    <p:sldId id="263" r:id="rId11"/>
    <p:sldId id="267" r:id="rId12"/>
    <p:sldId id="270" r:id="rId13"/>
    <p:sldId id="271" r:id="rId14"/>
    <p:sldId id="272" r:id="rId15"/>
    <p:sldId id="273" r:id="rId16"/>
    <p:sldId id="261" r:id="rId17"/>
    <p:sldId id="274" r:id="rId18"/>
    <p:sldId id="275" r:id="rId19"/>
    <p:sldId id="276" r:id="rId20"/>
    <p:sldId id="279"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DBE"/>
    <a:srgbClr val="71BAD5"/>
    <a:srgbClr val="4285D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28" autoAdjust="0"/>
  </p:normalViewPr>
  <p:slideViewPr>
    <p:cSldViewPr>
      <p:cViewPr varScale="1">
        <p:scale>
          <a:sx n="89" d="100"/>
          <a:sy n="89" d="100"/>
        </p:scale>
        <p:origin x="117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005661-96A6-4171-B4EA-66FCD74FE607}" type="datetimeFigureOut">
              <a:rPr lang="nl-NL" smtClean="0"/>
              <a:t>26-9-2013</a:t>
            </a:fld>
            <a:endParaRPr lang="nl-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3F443B-0956-45A2-8DCA-087A33DD7C12}" type="slidenum">
              <a:rPr lang="nl-NL" smtClean="0"/>
              <a:t>‹#›</a:t>
            </a:fld>
            <a:endParaRPr lang="nl-NL"/>
          </a:p>
        </p:txBody>
      </p:sp>
    </p:spTree>
    <p:extLst>
      <p:ext uri="{BB962C8B-B14F-4D97-AF65-F5344CB8AC3E}">
        <p14:creationId xmlns:p14="http://schemas.microsoft.com/office/powerpoint/2010/main" val="341731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7C413EE4-AE8D-40DE-9BD5-B224721B3B5E}" type="datetime1">
              <a:rPr lang="en-US" smtClean="0"/>
              <a:t>26-Sep-13</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61616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7C413EE4-AE8D-40DE-9BD5-B224721B3B5E}" type="datetime1">
              <a:rPr lang="en-US" smtClean="0"/>
              <a:t>26-Sep-13</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886364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7C413EE4-AE8D-40DE-9BD5-B224721B3B5E}" type="datetime1">
              <a:rPr lang="en-US" smtClean="0"/>
              <a:t>26-Sep-13</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353118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54175"/>
            <a:ext cx="8153400" cy="1317625"/>
          </a:xfrm>
        </p:spPr>
        <p:txBody>
          <a:bodyPr anchor="t"/>
          <a:lstStyle>
            <a:lvl1pPr algn="l">
              <a:defRPr>
                <a:solidFill>
                  <a:srgbClr val="558DBE"/>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457200" y="3200400"/>
            <a:ext cx="8153400" cy="1295400"/>
          </a:xfrm>
        </p:spPr>
        <p:txBody>
          <a:bodyPr/>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name/function/company style</a:t>
            </a:r>
            <a:endParaRPr lang="en-US" dirty="0"/>
          </a:p>
        </p:txBody>
      </p:sp>
      <p:sp>
        <p:nvSpPr>
          <p:cNvPr id="12" name="Text Placeholder 11"/>
          <p:cNvSpPr>
            <a:spLocks noGrp="1"/>
          </p:cNvSpPr>
          <p:nvPr>
            <p:ph type="body" sz="quarter" idx="10" hasCustomPrompt="1"/>
          </p:nvPr>
        </p:nvSpPr>
        <p:spPr>
          <a:xfrm>
            <a:off x="457200" y="4724400"/>
            <a:ext cx="8153400" cy="1828800"/>
          </a:xfrm>
        </p:spPr>
        <p:txBody>
          <a:bodyPr vert="horz" lIns="91440" tIns="45720" rIns="91440" bIns="45720" rtlCol="0">
            <a:normAutofit/>
          </a:bodyPr>
          <a:lstStyle>
            <a:lvl1pPr>
              <a:defRPr lang="en-US" sz="2400" baseline="0" dirty="0" smtClean="0"/>
            </a:lvl1pPr>
          </a:lstStyle>
          <a:p>
            <a:pPr marL="0" lvl="0" indent="0">
              <a:buNone/>
            </a:pPr>
            <a:r>
              <a:rPr lang="en-US" dirty="0" smtClean="0"/>
              <a:t>Click to edit Master contact-information style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09800" y="178526"/>
            <a:ext cx="6477000" cy="1066800"/>
          </a:xfrm>
        </p:spPr>
        <p:txBody>
          <a:bodyPr anchor="t"/>
          <a:lstStyle>
            <a:lvl1pPr algn="l">
              <a:defRPr>
                <a:solidFill>
                  <a:srgbClr val="558DBE"/>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524000"/>
            <a:ext cx="8229600" cy="4953000"/>
          </a:xfrm>
        </p:spPr>
        <p:txBody>
          <a:bodyPr/>
          <a:lstStyle>
            <a:lvl1pPr>
              <a:buClr>
                <a:srgbClr val="558DBE"/>
              </a:buClr>
              <a:defRPr>
                <a:solidFill>
                  <a:schemeClr val="bg1"/>
                </a:solidFill>
              </a:defRPr>
            </a:lvl1pPr>
            <a:lvl2pPr>
              <a:buClr>
                <a:srgbClr val="558DBE"/>
              </a:buClr>
              <a:defRPr>
                <a:solidFill>
                  <a:schemeClr val="bg1"/>
                </a:solidFill>
              </a:defRPr>
            </a:lvl2pPr>
            <a:lvl3pPr>
              <a:buClr>
                <a:srgbClr val="558DBE"/>
              </a:buClr>
              <a:defRPr>
                <a:solidFill>
                  <a:schemeClr val="bg1"/>
                </a:solidFill>
              </a:defRPr>
            </a:lvl3pPr>
            <a:lvl4pPr>
              <a:buClr>
                <a:srgbClr val="558DBE"/>
              </a:buClr>
              <a:defRPr>
                <a:solidFill>
                  <a:schemeClr val="bg1"/>
                </a:solidFill>
              </a:defRPr>
            </a:lvl4pPr>
            <a:lvl5pPr>
              <a:buClr>
                <a:srgbClr val="558DBE"/>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12609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9800" y="182880"/>
            <a:ext cx="6477000" cy="111252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2400" y="186106"/>
            <a:ext cx="1755401" cy="12616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l" defTabSz="914400" rtl="0" eaLnBrk="1" latinLnBrk="0" hangingPunct="1">
        <a:spcBef>
          <a:spcPct val="0"/>
        </a:spcBef>
        <a:buNone/>
        <a:defRPr sz="4400" kern="1200">
          <a:solidFill>
            <a:srgbClr val="558DBE"/>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85000" lnSpcReduction="20000"/>
          </a:bodyPr>
          <a:lstStyle/>
          <a:p>
            <a:r>
              <a:rPr lang="nl-NL" dirty="0" smtClean="0"/>
              <a:t>Dick Dijkstra	</a:t>
            </a:r>
          </a:p>
          <a:p>
            <a:r>
              <a:rPr lang="nl-NL" dirty="0" smtClean="0"/>
              <a:t>Azure </a:t>
            </a:r>
            <a:r>
              <a:rPr lang="nl-NL" smtClean="0"/>
              <a:t>Technical Specialist </a:t>
            </a:r>
            <a:endParaRPr lang="nl-NL" dirty="0" smtClean="0"/>
          </a:p>
          <a:p>
            <a:r>
              <a:rPr lang="nl-NL" smtClean="0"/>
              <a:t>Microsoft EMEA</a:t>
            </a:r>
            <a:endParaRPr lang="nl-NL" dirty="0"/>
          </a:p>
        </p:txBody>
      </p:sp>
      <p:sp>
        <p:nvSpPr>
          <p:cNvPr id="4" name="Text Placeholder 3"/>
          <p:cNvSpPr>
            <a:spLocks noGrp="1"/>
          </p:cNvSpPr>
          <p:nvPr>
            <p:ph type="body" sz="quarter" idx="10"/>
          </p:nvPr>
        </p:nvSpPr>
        <p:spPr/>
        <p:txBody>
          <a:bodyPr/>
          <a:lstStyle/>
          <a:p>
            <a:pPr marL="0" indent="0">
              <a:buNone/>
            </a:pPr>
            <a:r>
              <a:rPr lang="nl-NL" dirty="0" smtClean="0"/>
              <a:t>ddijkstr@microsoft.com</a:t>
            </a:r>
          </a:p>
          <a:p>
            <a:pPr marL="0" indent="0">
              <a:buNone/>
            </a:pPr>
            <a:r>
              <a:rPr lang="nl-NL" dirty="0" smtClean="0"/>
              <a:t>@dickdijkstra</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3296" y="0"/>
            <a:ext cx="4870704"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5334000"/>
            <a:ext cx="2046432" cy="967907"/>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42000" b="42000"/>
          <a:stretch/>
        </p:blipFill>
        <p:spPr>
          <a:xfrm rot="20105544">
            <a:off x="3960075" y="4695265"/>
            <a:ext cx="2857500" cy="457200"/>
          </a:xfrm>
          <a:prstGeom prst="rect">
            <a:avLst/>
          </a:prstGeom>
        </p:spPr>
      </p:pic>
    </p:spTree>
    <p:extLst>
      <p:ext uri="{BB962C8B-B14F-4D97-AF65-F5344CB8AC3E}">
        <p14:creationId xmlns:p14="http://schemas.microsoft.com/office/powerpoint/2010/main" val="4158779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noChangeArrowheads="1"/>
          </p:cNvPicPr>
          <p:nvPr/>
        </p:nvPicPr>
        <p:blipFill>
          <a:blip r:embed="rId2"/>
          <a:srcRect/>
          <a:stretch>
            <a:fillRect/>
          </a:stretch>
        </p:blipFill>
        <p:spPr bwMode="auto">
          <a:xfrm rot="17350810">
            <a:off x="-253880" y="3350926"/>
            <a:ext cx="1875649" cy="1036153"/>
          </a:xfrm>
          <a:prstGeom prst="rect">
            <a:avLst/>
          </a:prstGeom>
          <a:noFill/>
          <a:ln w="9525">
            <a:noFill/>
            <a:miter lim="800000"/>
            <a:headEnd/>
            <a:tailEnd/>
          </a:ln>
          <a:effectLst/>
        </p:spPr>
      </p:pic>
      <p:pic>
        <p:nvPicPr>
          <p:cNvPr id="43" name="Picture 42"/>
          <p:cNvPicPr>
            <a:picLocks noChangeAspect="1" noChangeArrowheads="1"/>
          </p:cNvPicPr>
          <p:nvPr/>
        </p:nvPicPr>
        <p:blipFill>
          <a:blip r:embed="rId2"/>
          <a:srcRect/>
          <a:stretch>
            <a:fillRect/>
          </a:stretch>
        </p:blipFill>
        <p:spPr bwMode="auto">
          <a:xfrm rot="13991134">
            <a:off x="-487865" y="3061519"/>
            <a:ext cx="1875649" cy="1036153"/>
          </a:xfrm>
          <a:prstGeom prst="rect">
            <a:avLst/>
          </a:prstGeom>
          <a:noFill/>
          <a:ln w="9525">
            <a:noFill/>
            <a:miter lim="800000"/>
            <a:headEnd/>
            <a:tailEnd/>
          </a:ln>
          <a:effectLst/>
        </p:spPr>
      </p:pic>
      <p:pic>
        <p:nvPicPr>
          <p:cNvPr id="45" name="Picture 44"/>
          <p:cNvPicPr>
            <a:picLocks noChangeAspect="1" noChangeArrowheads="1"/>
          </p:cNvPicPr>
          <p:nvPr/>
        </p:nvPicPr>
        <p:blipFill>
          <a:blip r:embed="rId2"/>
          <a:srcRect/>
          <a:stretch>
            <a:fillRect/>
          </a:stretch>
        </p:blipFill>
        <p:spPr bwMode="auto">
          <a:xfrm rot="17350810">
            <a:off x="-512849" y="4189001"/>
            <a:ext cx="1875649" cy="1036153"/>
          </a:xfrm>
          <a:prstGeom prst="rect">
            <a:avLst/>
          </a:prstGeom>
          <a:noFill/>
          <a:ln w="9525">
            <a:noFill/>
            <a:miter lim="800000"/>
            <a:headEnd/>
            <a:tailEnd/>
          </a:ln>
          <a:effectLst/>
        </p:spPr>
      </p:pic>
      <p:pic>
        <p:nvPicPr>
          <p:cNvPr id="40" name="Picture 39"/>
          <p:cNvPicPr>
            <a:picLocks noChangeAspect="1" noChangeArrowheads="1"/>
          </p:cNvPicPr>
          <p:nvPr/>
        </p:nvPicPr>
        <p:blipFill>
          <a:blip r:embed="rId2"/>
          <a:srcRect/>
          <a:stretch>
            <a:fillRect/>
          </a:stretch>
        </p:blipFill>
        <p:spPr bwMode="auto">
          <a:xfrm rot="9900000">
            <a:off x="-108858" y="4766091"/>
            <a:ext cx="1875649" cy="1036153"/>
          </a:xfrm>
          <a:prstGeom prst="rect">
            <a:avLst/>
          </a:prstGeom>
          <a:noFill/>
          <a:ln w="9525">
            <a:noFill/>
            <a:miter lim="800000"/>
            <a:headEnd/>
            <a:tailEnd/>
          </a:ln>
          <a:effectLst/>
        </p:spPr>
      </p:pic>
      <p:pic>
        <p:nvPicPr>
          <p:cNvPr id="41" name="Picture 40"/>
          <p:cNvPicPr>
            <a:picLocks noChangeAspect="1" noChangeArrowheads="1"/>
          </p:cNvPicPr>
          <p:nvPr/>
        </p:nvPicPr>
        <p:blipFill>
          <a:blip r:embed="rId2"/>
          <a:srcRect/>
          <a:stretch>
            <a:fillRect/>
          </a:stretch>
        </p:blipFill>
        <p:spPr bwMode="auto">
          <a:xfrm>
            <a:off x="997775" y="5124272"/>
            <a:ext cx="1875649" cy="1036152"/>
          </a:xfrm>
          <a:prstGeom prst="rect">
            <a:avLst/>
          </a:prstGeom>
          <a:noFill/>
          <a:ln w="9525">
            <a:noFill/>
            <a:miter lim="800000"/>
            <a:headEnd/>
            <a:tailEnd/>
          </a:ln>
          <a:effectLst/>
        </p:spPr>
      </p:pic>
      <p:pic>
        <p:nvPicPr>
          <p:cNvPr id="42" name="Picture 41"/>
          <p:cNvPicPr>
            <a:picLocks noChangeAspect="1" noChangeArrowheads="1"/>
          </p:cNvPicPr>
          <p:nvPr/>
        </p:nvPicPr>
        <p:blipFill>
          <a:blip r:embed="rId2"/>
          <a:srcRect/>
          <a:stretch>
            <a:fillRect/>
          </a:stretch>
        </p:blipFill>
        <p:spPr bwMode="auto">
          <a:xfrm>
            <a:off x="1920114" y="4864137"/>
            <a:ext cx="1875649" cy="1036152"/>
          </a:xfrm>
          <a:prstGeom prst="rect">
            <a:avLst/>
          </a:prstGeom>
          <a:noFill/>
          <a:ln w="9525">
            <a:noFill/>
            <a:miter lim="800000"/>
            <a:headEnd/>
            <a:tailEnd/>
          </a:ln>
          <a:effectLst/>
        </p:spPr>
      </p:pic>
      <p:pic>
        <p:nvPicPr>
          <p:cNvPr id="38" name="Picture 37"/>
          <p:cNvPicPr>
            <a:picLocks noChangeAspect="1" noChangeArrowheads="1"/>
          </p:cNvPicPr>
          <p:nvPr/>
        </p:nvPicPr>
        <p:blipFill>
          <a:blip r:embed="rId2"/>
          <a:srcRect/>
          <a:stretch>
            <a:fillRect/>
          </a:stretch>
        </p:blipFill>
        <p:spPr bwMode="auto">
          <a:xfrm rot="5400000">
            <a:off x="7633918" y="3827450"/>
            <a:ext cx="1875649" cy="1036152"/>
          </a:xfrm>
          <a:prstGeom prst="rect">
            <a:avLst/>
          </a:prstGeom>
          <a:noFill/>
          <a:ln w="9525">
            <a:noFill/>
            <a:miter lim="800000"/>
            <a:headEnd/>
            <a:tailEnd/>
          </a:ln>
          <a:effectLst/>
        </p:spPr>
      </p:pic>
      <p:pic>
        <p:nvPicPr>
          <p:cNvPr id="39" name="Picture 38"/>
          <p:cNvPicPr>
            <a:picLocks noChangeAspect="1" noChangeArrowheads="1"/>
          </p:cNvPicPr>
          <p:nvPr/>
        </p:nvPicPr>
        <p:blipFill>
          <a:blip r:embed="rId2"/>
          <a:srcRect/>
          <a:stretch>
            <a:fillRect/>
          </a:stretch>
        </p:blipFill>
        <p:spPr bwMode="auto">
          <a:xfrm rot="5400000">
            <a:off x="7610472" y="2911882"/>
            <a:ext cx="1875649" cy="1036152"/>
          </a:xfrm>
          <a:prstGeom prst="rect">
            <a:avLst/>
          </a:prstGeom>
          <a:noFill/>
          <a:ln w="9525">
            <a:noFill/>
            <a:miter lim="800000"/>
            <a:headEnd/>
            <a:tailEnd/>
          </a:ln>
          <a:effectLst/>
        </p:spPr>
      </p:pic>
      <p:pic>
        <p:nvPicPr>
          <p:cNvPr id="30" name="Picture 29"/>
          <p:cNvPicPr>
            <a:picLocks noChangeAspect="1" noChangeArrowheads="1"/>
          </p:cNvPicPr>
          <p:nvPr/>
        </p:nvPicPr>
        <p:blipFill>
          <a:blip r:embed="rId2"/>
          <a:srcRect/>
          <a:stretch>
            <a:fillRect/>
          </a:stretch>
        </p:blipFill>
        <p:spPr bwMode="auto">
          <a:xfrm>
            <a:off x="3905133" y="2092758"/>
            <a:ext cx="1875649" cy="1036152"/>
          </a:xfrm>
          <a:prstGeom prst="rect">
            <a:avLst/>
          </a:prstGeom>
          <a:noFill/>
          <a:ln w="9525">
            <a:noFill/>
            <a:miter lim="800000"/>
            <a:headEnd/>
            <a:tailEnd/>
          </a:ln>
          <a:effectLst/>
        </p:spPr>
      </p:pic>
      <p:pic>
        <p:nvPicPr>
          <p:cNvPr id="31" name="Picture 30"/>
          <p:cNvPicPr>
            <a:picLocks noChangeAspect="1" noChangeArrowheads="1"/>
          </p:cNvPicPr>
          <p:nvPr/>
        </p:nvPicPr>
        <p:blipFill>
          <a:blip r:embed="rId2"/>
          <a:srcRect/>
          <a:stretch>
            <a:fillRect/>
          </a:stretch>
        </p:blipFill>
        <p:spPr bwMode="auto">
          <a:xfrm>
            <a:off x="3219424" y="2273731"/>
            <a:ext cx="1875649" cy="1036152"/>
          </a:xfrm>
          <a:prstGeom prst="rect">
            <a:avLst/>
          </a:prstGeom>
          <a:noFill/>
          <a:ln w="9525">
            <a:noFill/>
            <a:miter lim="800000"/>
            <a:headEnd/>
            <a:tailEnd/>
          </a:ln>
          <a:effectLst/>
        </p:spPr>
      </p:pic>
      <p:pic>
        <p:nvPicPr>
          <p:cNvPr id="34" name="Picture 33"/>
          <p:cNvPicPr>
            <a:picLocks noChangeAspect="1" noChangeArrowheads="1"/>
          </p:cNvPicPr>
          <p:nvPr/>
        </p:nvPicPr>
        <p:blipFill>
          <a:blip r:embed="rId2"/>
          <a:srcRect/>
          <a:stretch>
            <a:fillRect/>
          </a:stretch>
        </p:blipFill>
        <p:spPr bwMode="auto">
          <a:xfrm>
            <a:off x="4601505" y="2327838"/>
            <a:ext cx="1875649" cy="1036152"/>
          </a:xfrm>
          <a:prstGeom prst="rect">
            <a:avLst/>
          </a:prstGeom>
          <a:noFill/>
          <a:ln w="9525">
            <a:noFill/>
            <a:miter lim="800000"/>
            <a:headEnd/>
            <a:tailEnd/>
          </a:ln>
          <a:effectLst/>
        </p:spPr>
      </p:pic>
      <p:pic>
        <p:nvPicPr>
          <p:cNvPr id="32" name="Picture 31"/>
          <p:cNvPicPr>
            <a:picLocks noChangeAspect="1" noChangeArrowheads="1"/>
          </p:cNvPicPr>
          <p:nvPr/>
        </p:nvPicPr>
        <p:blipFill>
          <a:blip r:embed="rId2"/>
          <a:srcRect/>
          <a:stretch>
            <a:fillRect/>
          </a:stretch>
        </p:blipFill>
        <p:spPr bwMode="auto">
          <a:xfrm>
            <a:off x="2833958" y="2111414"/>
            <a:ext cx="1875649" cy="1036152"/>
          </a:xfrm>
          <a:prstGeom prst="rect">
            <a:avLst/>
          </a:prstGeom>
          <a:noFill/>
          <a:ln w="9525">
            <a:noFill/>
            <a:miter lim="800000"/>
            <a:headEnd/>
            <a:tailEnd/>
          </a:ln>
          <a:effectLst/>
        </p:spPr>
      </p:pic>
      <p:pic>
        <p:nvPicPr>
          <p:cNvPr id="35" name="Picture 34"/>
          <p:cNvPicPr>
            <a:picLocks noChangeAspect="1" noChangeArrowheads="1"/>
          </p:cNvPicPr>
          <p:nvPr/>
        </p:nvPicPr>
        <p:blipFill>
          <a:blip r:embed="rId2"/>
          <a:srcRect/>
          <a:stretch>
            <a:fillRect/>
          </a:stretch>
        </p:blipFill>
        <p:spPr bwMode="auto">
          <a:xfrm>
            <a:off x="-123126" y="2130168"/>
            <a:ext cx="2395407" cy="1323278"/>
          </a:xfrm>
          <a:prstGeom prst="rect">
            <a:avLst/>
          </a:prstGeom>
          <a:noFill/>
          <a:ln w="9525">
            <a:noFill/>
            <a:miter lim="800000"/>
            <a:headEnd/>
            <a:tailEnd/>
          </a:ln>
          <a:effectLst/>
        </p:spPr>
      </p:pic>
      <p:pic>
        <p:nvPicPr>
          <p:cNvPr id="33" name="Picture 32"/>
          <p:cNvPicPr>
            <a:picLocks noChangeAspect="1" noChangeArrowheads="1"/>
          </p:cNvPicPr>
          <p:nvPr/>
        </p:nvPicPr>
        <p:blipFill>
          <a:blip r:embed="rId2"/>
          <a:srcRect/>
          <a:stretch>
            <a:fillRect/>
          </a:stretch>
        </p:blipFill>
        <p:spPr bwMode="auto">
          <a:xfrm>
            <a:off x="6677353" y="2358652"/>
            <a:ext cx="1875649" cy="1036152"/>
          </a:xfrm>
          <a:prstGeom prst="rect">
            <a:avLst/>
          </a:prstGeom>
          <a:noFill/>
          <a:ln w="9525">
            <a:noFill/>
            <a:miter lim="800000"/>
            <a:headEnd/>
            <a:tailEnd/>
          </a:ln>
          <a:effectLst/>
        </p:spPr>
      </p:pic>
      <p:pic>
        <p:nvPicPr>
          <p:cNvPr id="36" name="Picture 35"/>
          <p:cNvPicPr>
            <a:picLocks noChangeAspect="1" noChangeArrowheads="1"/>
          </p:cNvPicPr>
          <p:nvPr/>
        </p:nvPicPr>
        <p:blipFill>
          <a:blip r:embed="rId2"/>
          <a:srcRect/>
          <a:stretch>
            <a:fillRect/>
          </a:stretch>
        </p:blipFill>
        <p:spPr bwMode="auto">
          <a:xfrm rot="9900000">
            <a:off x="685065" y="2064103"/>
            <a:ext cx="1875649" cy="1036153"/>
          </a:xfrm>
          <a:prstGeom prst="rect">
            <a:avLst/>
          </a:prstGeom>
          <a:noFill/>
          <a:ln w="9525">
            <a:noFill/>
            <a:miter lim="800000"/>
            <a:headEnd/>
            <a:tailEnd/>
          </a:ln>
          <a:effectLst/>
        </p:spPr>
      </p:pic>
      <p:pic>
        <p:nvPicPr>
          <p:cNvPr id="37" name="Picture 36"/>
          <p:cNvPicPr>
            <a:picLocks noChangeAspect="1" noChangeArrowheads="1"/>
          </p:cNvPicPr>
          <p:nvPr/>
        </p:nvPicPr>
        <p:blipFill>
          <a:blip r:embed="rId2"/>
          <a:srcRect/>
          <a:stretch>
            <a:fillRect/>
          </a:stretch>
        </p:blipFill>
        <p:spPr bwMode="auto">
          <a:xfrm rot="12654183">
            <a:off x="2140490" y="2318189"/>
            <a:ext cx="1875649" cy="1036153"/>
          </a:xfrm>
          <a:prstGeom prst="rect">
            <a:avLst/>
          </a:prstGeom>
          <a:noFill/>
          <a:ln w="9525">
            <a:noFill/>
            <a:miter lim="800000"/>
            <a:headEnd/>
            <a:tailEnd/>
          </a:ln>
          <a:effectLst/>
        </p:spPr>
      </p:pic>
      <p:pic>
        <p:nvPicPr>
          <p:cNvPr id="29" name="Picture 28"/>
          <p:cNvPicPr>
            <a:picLocks noChangeAspect="1" noChangeArrowheads="1"/>
          </p:cNvPicPr>
          <p:nvPr/>
        </p:nvPicPr>
        <p:blipFill>
          <a:blip r:embed="rId2"/>
          <a:srcRect/>
          <a:stretch>
            <a:fillRect/>
          </a:stretch>
        </p:blipFill>
        <p:spPr bwMode="auto">
          <a:xfrm rot="19717715">
            <a:off x="4059997" y="2241576"/>
            <a:ext cx="2395407" cy="1323278"/>
          </a:xfrm>
          <a:prstGeom prst="rect">
            <a:avLst/>
          </a:prstGeom>
          <a:noFill/>
          <a:ln w="9525">
            <a:noFill/>
            <a:miter lim="800000"/>
            <a:headEnd/>
            <a:tailEnd/>
          </a:ln>
          <a:effectLst/>
        </p:spPr>
      </p:pic>
      <p:pic>
        <p:nvPicPr>
          <p:cNvPr id="17" name="Picture 16"/>
          <p:cNvPicPr>
            <a:picLocks noChangeAspect="1" noChangeArrowheads="1"/>
          </p:cNvPicPr>
          <p:nvPr/>
        </p:nvPicPr>
        <p:blipFill>
          <a:blip r:embed="rId2"/>
          <a:srcRect/>
          <a:stretch>
            <a:fillRect/>
          </a:stretch>
        </p:blipFill>
        <p:spPr bwMode="auto">
          <a:xfrm rot="19717715">
            <a:off x="3204236" y="4851279"/>
            <a:ext cx="2395407" cy="1323278"/>
          </a:xfrm>
          <a:prstGeom prst="rect">
            <a:avLst/>
          </a:prstGeom>
          <a:noFill/>
          <a:ln w="9525">
            <a:noFill/>
            <a:miter lim="800000"/>
            <a:headEnd/>
            <a:tailEnd/>
          </a:ln>
          <a:effectLst/>
        </p:spPr>
      </p:pic>
      <p:pic>
        <p:nvPicPr>
          <p:cNvPr id="18" name="Picture 17"/>
          <p:cNvPicPr>
            <a:picLocks noChangeAspect="1" noChangeArrowheads="1"/>
          </p:cNvPicPr>
          <p:nvPr/>
        </p:nvPicPr>
        <p:blipFill>
          <a:blip r:embed="rId2"/>
          <a:srcRect/>
          <a:stretch>
            <a:fillRect/>
          </a:stretch>
        </p:blipFill>
        <p:spPr bwMode="auto">
          <a:xfrm rot="9900000">
            <a:off x="2638754" y="4847103"/>
            <a:ext cx="1875649" cy="1036153"/>
          </a:xfrm>
          <a:prstGeom prst="rect">
            <a:avLst/>
          </a:prstGeom>
          <a:noFill/>
          <a:ln w="9525">
            <a:noFill/>
            <a:miter lim="800000"/>
            <a:headEnd/>
            <a:tailEnd/>
          </a:ln>
          <a:effectLst/>
        </p:spPr>
      </p:pic>
      <p:pic>
        <p:nvPicPr>
          <p:cNvPr id="19" name="Picture 18"/>
          <p:cNvPicPr>
            <a:picLocks noChangeAspect="1" noChangeArrowheads="1"/>
          </p:cNvPicPr>
          <p:nvPr/>
        </p:nvPicPr>
        <p:blipFill>
          <a:blip r:embed="rId2"/>
          <a:srcRect/>
          <a:stretch>
            <a:fillRect/>
          </a:stretch>
        </p:blipFill>
        <p:spPr bwMode="auto">
          <a:xfrm>
            <a:off x="3905133" y="5219966"/>
            <a:ext cx="1875649" cy="1036152"/>
          </a:xfrm>
          <a:prstGeom prst="rect">
            <a:avLst/>
          </a:prstGeom>
          <a:noFill/>
          <a:ln w="9525">
            <a:noFill/>
            <a:miter lim="800000"/>
            <a:headEnd/>
            <a:tailEnd/>
          </a:ln>
          <a:effectLst/>
        </p:spPr>
      </p:pic>
      <p:pic>
        <p:nvPicPr>
          <p:cNvPr id="20" name="Picture 19"/>
          <p:cNvPicPr>
            <a:picLocks noChangeAspect="1" noChangeArrowheads="1"/>
          </p:cNvPicPr>
          <p:nvPr/>
        </p:nvPicPr>
        <p:blipFill>
          <a:blip r:embed="rId2"/>
          <a:srcRect/>
          <a:stretch>
            <a:fillRect/>
          </a:stretch>
        </p:blipFill>
        <p:spPr bwMode="auto">
          <a:xfrm>
            <a:off x="4593565" y="5102643"/>
            <a:ext cx="1875649" cy="1036152"/>
          </a:xfrm>
          <a:prstGeom prst="rect">
            <a:avLst/>
          </a:prstGeom>
          <a:noFill/>
          <a:ln w="9525">
            <a:noFill/>
            <a:miter lim="800000"/>
            <a:headEnd/>
            <a:tailEnd/>
          </a:ln>
          <a:effectLst/>
        </p:spPr>
      </p:pic>
      <p:pic>
        <p:nvPicPr>
          <p:cNvPr id="25" name="Picture 24"/>
          <p:cNvPicPr>
            <a:picLocks noChangeAspect="1" noChangeArrowheads="1"/>
          </p:cNvPicPr>
          <p:nvPr/>
        </p:nvPicPr>
        <p:blipFill>
          <a:blip r:embed="rId2"/>
          <a:srcRect/>
          <a:stretch>
            <a:fillRect/>
          </a:stretch>
        </p:blipFill>
        <p:spPr bwMode="auto">
          <a:xfrm>
            <a:off x="5608444" y="1979528"/>
            <a:ext cx="2395407" cy="1323278"/>
          </a:xfrm>
          <a:prstGeom prst="rect">
            <a:avLst/>
          </a:prstGeom>
          <a:noFill/>
          <a:ln w="9525">
            <a:noFill/>
            <a:miter lim="800000"/>
            <a:headEnd/>
            <a:tailEnd/>
          </a:ln>
          <a:effectLst/>
        </p:spPr>
      </p:pic>
      <p:pic>
        <p:nvPicPr>
          <p:cNvPr id="26" name="Picture 25"/>
          <p:cNvPicPr>
            <a:picLocks noChangeAspect="1" noChangeArrowheads="1"/>
          </p:cNvPicPr>
          <p:nvPr/>
        </p:nvPicPr>
        <p:blipFill>
          <a:blip r:embed="rId2"/>
          <a:srcRect/>
          <a:stretch>
            <a:fillRect/>
          </a:stretch>
        </p:blipFill>
        <p:spPr bwMode="auto">
          <a:xfrm rot="9900000">
            <a:off x="7240255" y="2087279"/>
            <a:ext cx="1875649" cy="1036153"/>
          </a:xfrm>
          <a:prstGeom prst="rect">
            <a:avLst/>
          </a:prstGeom>
          <a:noFill/>
          <a:ln w="9525">
            <a:noFill/>
            <a:miter lim="800000"/>
            <a:headEnd/>
            <a:tailEnd/>
          </a:ln>
          <a:effectLst/>
        </p:spPr>
      </p:pic>
      <p:pic>
        <p:nvPicPr>
          <p:cNvPr id="27" name="Picture 26"/>
          <p:cNvPicPr>
            <a:picLocks noChangeAspect="1" noChangeArrowheads="1"/>
          </p:cNvPicPr>
          <p:nvPr/>
        </p:nvPicPr>
        <p:blipFill>
          <a:blip r:embed="rId2"/>
          <a:srcRect/>
          <a:stretch>
            <a:fillRect/>
          </a:stretch>
        </p:blipFill>
        <p:spPr bwMode="auto">
          <a:xfrm>
            <a:off x="6524953" y="2206252"/>
            <a:ext cx="1875649" cy="1036152"/>
          </a:xfrm>
          <a:prstGeom prst="rect">
            <a:avLst/>
          </a:prstGeom>
          <a:noFill/>
          <a:ln w="9525">
            <a:noFill/>
            <a:miter lim="800000"/>
            <a:headEnd/>
            <a:tailEnd/>
          </a:ln>
          <a:effectLst/>
        </p:spPr>
      </p:pic>
      <p:pic>
        <p:nvPicPr>
          <p:cNvPr id="28" name="Picture 27"/>
          <p:cNvPicPr>
            <a:picLocks noChangeAspect="1" noChangeArrowheads="1"/>
          </p:cNvPicPr>
          <p:nvPr/>
        </p:nvPicPr>
        <p:blipFill>
          <a:blip r:embed="rId2"/>
          <a:srcRect/>
          <a:stretch>
            <a:fillRect/>
          </a:stretch>
        </p:blipFill>
        <p:spPr bwMode="auto">
          <a:xfrm>
            <a:off x="6800157" y="2466492"/>
            <a:ext cx="1875649" cy="1036152"/>
          </a:xfrm>
          <a:prstGeom prst="rect">
            <a:avLst/>
          </a:prstGeom>
          <a:noFill/>
          <a:ln w="9525">
            <a:noFill/>
            <a:miter lim="800000"/>
            <a:headEnd/>
            <a:tailEnd/>
          </a:ln>
          <a:effectLst/>
        </p:spPr>
      </p:pic>
      <p:pic>
        <p:nvPicPr>
          <p:cNvPr id="21" name="Picture 20"/>
          <p:cNvPicPr>
            <a:picLocks noChangeAspect="1" noChangeArrowheads="1"/>
          </p:cNvPicPr>
          <p:nvPr/>
        </p:nvPicPr>
        <p:blipFill>
          <a:blip r:embed="rId2"/>
          <a:srcRect/>
          <a:stretch>
            <a:fillRect/>
          </a:stretch>
        </p:blipFill>
        <p:spPr bwMode="auto">
          <a:xfrm>
            <a:off x="5631402" y="4625007"/>
            <a:ext cx="2395407" cy="1323278"/>
          </a:xfrm>
          <a:prstGeom prst="rect">
            <a:avLst/>
          </a:prstGeom>
          <a:noFill/>
          <a:ln w="9525">
            <a:noFill/>
            <a:miter lim="800000"/>
            <a:headEnd/>
            <a:tailEnd/>
          </a:ln>
          <a:effectLst/>
        </p:spPr>
      </p:pic>
      <p:pic>
        <p:nvPicPr>
          <p:cNvPr id="22" name="Picture 21"/>
          <p:cNvPicPr>
            <a:picLocks noChangeAspect="1" noChangeArrowheads="1"/>
          </p:cNvPicPr>
          <p:nvPr/>
        </p:nvPicPr>
        <p:blipFill>
          <a:blip r:embed="rId2"/>
          <a:srcRect/>
          <a:stretch>
            <a:fillRect/>
          </a:stretch>
        </p:blipFill>
        <p:spPr bwMode="auto">
          <a:xfrm rot="9900000">
            <a:off x="7263213" y="4732758"/>
            <a:ext cx="1875649" cy="1036153"/>
          </a:xfrm>
          <a:prstGeom prst="rect">
            <a:avLst/>
          </a:prstGeom>
          <a:noFill/>
          <a:ln w="9525">
            <a:noFill/>
            <a:miter lim="800000"/>
            <a:headEnd/>
            <a:tailEnd/>
          </a:ln>
          <a:effectLst/>
        </p:spPr>
      </p:pic>
      <p:pic>
        <p:nvPicPr>
          <p:cNvPr id="23" name="Picture 22"/>
          <p:cNvPicPr>
            <a:picLocks noChangeAspect="1" noChangeArrowheads="1"/>
          </p:cNvPicPr>
          <p:nvPr/>
        </p:nvPicPr>
        <p:blipFill>
          <a:blip r:embed="rId2"/>
          <a:srcRect/>
          <a:stretch>
            <a:fillRect/>
          </a:stretch>
        </p:blipFill>
        <p:spPr bwMode="auto">
          <a:xfrm>
            <a:off x="6547911" y="4851731"/>
            <a:ext cx="1875649" cy="1036152"/>
          </a:xfrm>
          <a:prstGeom prst="rect">
            <a:avLst/>
          </a:prstGeom>
          <a:noFill/>
          <a:ln w="9525">
            <a:noFill/>
            <a:miter lim="800000"/>
            <a:headEnd/>
            <a:tailEnd/>
          </a:ln>
          <a:effectLst/>
        </p:spPr>
      </p:pic>
      <p:pic>
        <p:nvPicPr>
          <p:cNvPr id="24" name="Picture 23"/>
          <p:cNvPicPr>
            <a:picLocks noChangeAspect="1" noChangeArrowheads="1"/>
          </p:cNvPicPr>
          <p:nvPr/>
        </p:nvPicPr>
        <p:blipFill>
          <a:blip r:embed="rId2"/>
          <a:srcRect/>
          <a:stretch>
            <a:fillRect/>
          </a:stretch>
        </p:blipFill>
        <p:spPr bwMode="auto">
          <a:xfrm>
            <a:off x="6823115" y="5111971"/>
            <a:ext cx="1875649" cy="1036152"/>
          </a:xfrm>
          <a:prstGeom prst="rect">
            <a:avLst/>
          </a:prstGeom>
          <a:noFill/>
          <a:ln w="9525">
            <a:noFill/>
            <a:miter lim="800000"/>
            <a:headEnd/>
            <a:tailEnd/>
          </a:ln>
          <a:effectLst/>
        </p:spPr>
      </p:pic>
      <p:sp>
        <p:nvSpPr>
          <p:cNvPr id="4" name="Rectangle 3"/>
          <p:cNvSpPr/>
          <p:nvPr/>
        </p:nvSpPr>
        <p:spPr>
          <a:xfrm>
            <a:off x="269915" y="2589983"/>
            <a:ext cx="8458200" cy="2819400"/>
          </a:xfrm>
          <a:prstGeom prst="rect">
            <a:avLst/>
          </a:prstGeom>
          <a:solidFill>
            <a:schemeClr val="bg1">
              <a:lumMod val="65000"/>
            </a:schemeClr>
          </a:solidFill>
          <a:ln w="12700">
            <a:solidFill>
              <a:schemeClr val="bg1">
                <a:lumMod val="65000"/>
              </a:schemeClr>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5" name="Rectangle 4"/>
          <p:cNvSpPr/>
          <p:nvPr/>
        </p:nvSpPr>
        <p:spPr>
          <a:xfrm>
            <a:off x="422315" y="2742383"/>
            <a:ext cx="2590800" cy="2514600"/>
          </a:xfrm>
          <a:prstGeom prst="rect">
            <a:avLst/>
          </a:prstGeom>
          <a:solidFill>
            <a:schemeClr val="bg1">
              <a:lumMod val="65000"/>
            </a:schemeClr>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6" name="Rectangle 5"/>
          <p:cNvSpPr/>
          <p:nvPr/>
        </p:nvSpPr>
        <p:spPr>
          <a:xfrm>
            <a:off x="3213140" y="2742383"/>
            <a:ext cx="2590800" cy="2514600"/>
          </a:xfrm>
          <a:prstGeom prst="rect">
            <a:avLst/>
          </a:prstGeom>
          <a:solidFill>
            <a:schemeClr val="bg1">
              <a:lumMod val="65000"/>
            </a:schemeClr>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7" name="Rectangle 6"/>
          <p:cNvSpPr/>
          <p:nvPr/>
        </p:nvSpPr>
        <p:spPr>
          <a:xfrm>
            <a:off x="6003965" y="2742383"/>
            <a:ext cx="2590800" cy="2514600"/>
          </a:xfrm>
          <a:prstGeom prst="rect">
            <a:avLst/>
          </a:prstGeom>
          <a:solidFill>
            <a:schemeClr val="bg1">
              <a:lumMod val="65000"/>
            </a:schemeClr>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8" name="Rectangle 7"/>
          <p:cNvSpPr/>
          <p:nvPr/>
        </p:nvSpPr>
        <p:spPr>
          <a:xfrm>
            <a:off x="422315" y="2742383"/>
            <a:ext cx="2590800" cy="457200"/>
          </a:xfrm>
          <a:prstGeom prst="rect">
            <a:avLst/>
          </a:prstGeom>
          <a:solidFill>
            <a:schemeClr val="accent1"/>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r>
              <a:rPr lang="en-US" smtClean="0">
                <a:solidFill>
                  <a:schemeClr val="bg1"/>
                </a:solidFill>
              </a:rPr>
              <a:t>Snel</a:t>
            </a:r>
            <a:endParaRPr lang="en-US" dirty="0" err="1">
              <a:solidFill>
                <a:schemeClr val="bg1"/>
              </a:solidFill>
            </a:endParaRPr>
          </a:p>
        </p:txBody>
      </p:sp>
      <p:sp>
        <p:nvSpPr>
          <p:cNvPr id="9" name="Rectangle 8"/>
          <p:cNvSpPr/>
          <p:nvPr/>
        </p:nvSpPr>
        <p:spPr>
          <a:xfrm>
            <a:off x="3213140" y="2742383"/>
            <a:ext cx="2590800" cy="457200"/>
          </a:xfrm>
          <a:prstGeom prst="rect">
            <a:avLst/>
          </a:prstGeom>
          <a:solidFill>
            <a:schemeClr val="accent1"/>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r>
              <a:rPr lang="en-US" smtClean="0">
                <a:solidFill>
                  <a:schemeClr val="bg1"/>
                </a:solidFill>
              </a:rPr>
              <a:t>Toepassingen</a:t>
            </a:r>
            <a:endParaRPr lang="en-US" dirty="0" err="1">
              <a:solidFill>
                <a:schemeClr val="bg1"/>
              </a:solidFill>
            </a:endParaRPr>
          </a:p>
        </p:txBody>
      </p:sp>
      <p:sp>
        <p:nvSpPr>
          <p:cNvPr id="10" name="Rectangle 9"/>
          <p:cNvSpPr/>
          <p:nvPr/>
        </p:nvSpPr>
        <p:spPr>
          <a:xfrm>
            <a:off x="6003965" y="2742383"/>
            <a:ext cx="2590800" cy="457200"/>
          </a:xfrm>
          <a:prstGeom prst="rect">
            <a:avLst/>
          </a:prstGeom>
          <a:solidFill>
            <a:schemeClr val="accent1"/>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r>
              <a:rPr lang="en-US">
                <a:solidFill>
                  <a:schemeClr val="bg1"/>
                </a:solidFill>
              </a:rPr>
              <a:t>Goedkoop</a:t>
            </a:r>
            <a:endParaRPr lang="en-US" dirty="0" err="1">
              <a:solidFill>
                <a:schemeClr val="bg1"/>
              </a:solidFill>
            </a:endParaRPr>
          </a:p>
        </p:txBody>
      </p:sp>
      <p:sp>
        <p:nvSpPr>
          <p:cNvPr id="11" name="TextBox 10"/>
          <p:cNvSpPr txBox="1"/>
          <p:nvPr/>
        </p:nvSpPr>
        <p:spPr>
          <a:xfrm>
            <a:off x="514204" y="3302300"/>
            <a:ext cx="2422711" cy="1754326"/>
          </a:xfrm>
          <a:prstGeom prst="rect">
            <a:avLst/>
          </a:prstGeom>
          <a:noFill/>
        </p:spPr>
        <p:txBody>
          <a:bodyPr wrap="square" rtlCol="0">
            <a:spAutoFit/>
          </a:bodyPr>
          <a:lstStyle/>
          <a:p>
            <a:r>
              <a:rPr lang="en-US" smtClean="0">
                <a:solidFill>
                  <a:schemeClr val="bg1"/>
                </a:solidFill>
              </a:rPr>
              <a:t>Toegang tot capaciteit in minute, in plaats van maanden</a:t>
            </a:r>
          </a:p>
          <a:p>
            <a:endParaRPr lang="en-US">
              <a:solidFill>
                <a:schemeClr val="bg1"/>
              </a:solidFill>
            </a:endParaRPr>
          </a:p>
          <a:p>
            <a:r>
              <a:rPr lang="en-US" smtClean="0">
                <a:solidFill>
                  <a:schemeClr val="bg1"/>
                </a:solidFill>
              </a:rPr>
              <a:t>Eenvoudig afbouwen van omgevingen  </a:t>
            </a:r>
            <a:endParaRPr lang="en-US">
              <a:solidFill>
                <a:schemeClr val="bg1"/>
              </a:solidFill>
            </a:endParaRPr>
          </a:p>
        </p:txBody>
      </p:sp>
      <p:sp>
        <p:nvSpPr>
          <p:cNvPr id="12" name="TextBox 11"/>
          <p:cNvSpPr txBox="1"/>
          <p:nvPr/>
        </p:nvSpPr>
        <p:spPr>
          <a:xfrm>
            <a:off x="3287659" y="3302300"/>
            <a:ext cx="2422711" cy="1754326"/>
          </a:xfrm>
          <a:prstGeom prst="rect">
            <a:avLst/>
          </a:prstGeom>
          <a:noFill/>
        </p:spPr>
        <p:txBody>
          <a:bodyPr wrap="square" rtlCol="0">
            <a:spAutoFit/>
          </a:bodyPr>
          <a:lstStyle/>
          <a:p>
            <a:r>
              <a:rPr lang="en-US" smtClean="0">
                <a:solidFill>
                  <a:schemeClr val="bg1"/>
                </a:solidFill>
              </a:rPr>
              <a:t>Microsoft images (Linux en Windows of eigen images</a:t>
            </a:r>
          </a:p>
          <a:p>
            <a:endParaRPr lang="en-US">
              <a:solidFill>
                <a:schemeClr val="bg1"/>
              </a:solidFill>
            </a:endParaRPr>
          </a:p>
          <a:p>
            <a:r>
              <a:rPr lang="en-US" smtClean="0">
                <a:solidFill>
                  <a:schemeClr val="bg1"/>
                </a:solidFill>
              </a:rPr>
              <a:t>Toegang via internet of via VPN</a:t>
            </a:r>
            <a:endParaRPr lang="en-US">
              <a:solidFill>
                <a:schemeClr val="bg1"/>
              </a:solidFill>
            </a:endParaRPr>
          </a:p>
        </p:txBody>
      </p:sp>
      <p:sp>
        <p:nvSpPr>
          <p:cNvPr id="13" name="TextBox 12"/>
          <p:cNvSpPr txBox="1"/>
          <p:nvPr/>
        </p:nvSpPr>
        <p:spPr>
          <a:xfrm>
            <a:off x="6088009" y="3302300"/>
            <a:ext cx="2422711" cy="1754326"/>
          </a:xfrm>
          <a:prstGeom prst="rect">
            <a:avLst/>
          </a:prstGeom>
          <a:noFill/>
        </p:spPr>
        <p:txBody>
          <a:bodyPr wrap="square" rtlCol="0">
            <a:spAutoFit/>
          </a:bodyPr>
          <a:lstStyle/>
          <a:p>
            <a:r>
              <a:rPr lang="en-US" smtClean="0">
                <a:solidFill>
                  <a:schemeClr val="bg1"/>
                </a:solidFill>
              </a:rPr>
              <a:t>Zet omgevingen uit bij geen gebruik (‘s nachts, ‘s weekends)</a:t>
            </a:r>
          </a:p>
          <a:p>
            <a:endParaRPr lang="en-US">
              <a:solidFill>
                <a:schemeClr val="bg1"/>
              </a:solidFill>
            </a:endParaRPr>
          </a:p>
          <a:p>
            <a:r>
              <a:rPr lang="en-US" smtClean="0">
                <a:solidFill>
                  <a:schemeClr val="bg1"/>
                </a:solidFill>
              </a:rPr>
              <a:t>Medium instance kost ~100 euro/maand </a:t>
            </a:r>
            <a:endParaRPr lang="en-US">
              <a:solidFill>
                <a:schemeClr val="bg1"/>
              </a:solidFill>
            </a:endParaRPr>
          </a:p>
        </p:txBody>
      </p:sp>
      <p:sp>
        <p:nvSpPr>
          <p:cNvPr id="16" name="Title 1"/>
          <p:cNvSpPr txBox="1">
            <a:spLocks/>
          </p:cNvSpPr>
          <p:nvPr/>
        </p:nvSpPr>
        <p:spPr>
          <a:xfrm>
            <a:off x="2362200" y="330926"/>
            <a:ext cx="6477000" cy="1066800"/>
          </a:xfrm>
          <a:prstGeom prst="rect">
            <a:avLst/>
          </a:prstGeom>
        </p:spPr>
        <p:txBody>
          <a:bodyPr vert="horz" lIns="91440" tIns="45720" rIns="91440" bIns="45720" rtlCol="0" anchor="t">
            <a:normAutofit/>
          </a:bodyPr>
          <a:lstStyle>
            <a:lvl1pPr algn="l" defTabSz="914400" rtl="0" eaLnBrk="1" latinLnBrk="0" hangingPunct="1">
              <a:spcBef>
                <a:spcPct val="0"/>
              </a:spcBef>
              <a:buNone/>
              <a:defRPr sz="4400" kern="1200">
                <a:solidFill>
                  <a:srgbClr val="558DBE"/>
                </a:solidFill>
                <a:latin typeface="+mj-lt"/>
                <a:ea typeface="+mj-ea"/>
                <a:cs typeface="+mj-cs"/>
              </a:defRPr>
            </a:lvl1pPr>
          </a:lstStyle>
          <a:p>
            <a:r>
              <a:rPr lang="en-US" smtClean="0"/>
              <a:t>Ontwikkel-/testomgeving</a:t>
            </a:r>
            <a:endParaRPr lang="en-US" dirty="0"/>
          </a:p>
        </p:txBody>
      </p:sp>
    </p:spTree>
    <p:extLst>
      <p:ext uri="{BB962C8B-B14F-4D97-AF65-F5344CB8AC3E}">
        <p14:creationId xmlns:p14="http://schemas.microsoft.com/office/powerpoint/2010/main" val="19746842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66" t="1117"/>
          <a:stretch/>
        </p:blipFill>
        <p:spPr>
          <a:xfrm>
            <a:off x="0" y="1600200"/>
            <a:ext cx="9144000" cy="6743380"/>
          </a:xfrm>
        </p:spPr>
      </p:pic>
      <p:sp>
        <p:nvSpPr>
          <p:cNvPr id="7" name="Title 1"/>
          <p:cNvSpPr>
            <a:spLocks noGrp="1"/>
          </p:cNvSpPr>
          <p:nvPr>
            <p:ph type="title"/>
          </p:nvPr>
        </p:nvSpPr>
        <p:spPr>
          <a:xfrm>
            <a:off x="2209800" y="178526"/>
            <a:ext cx="7010400" cy="1269274"/>
          </a:xfrm>
          <a:ln>
            <a:noFill/>
          </a:ln>
        </p:spPr>
        <p:txBody>
          <a:bodyPr>
            <a:normAutofit fontScale="90000"/>
          </a:bodyPr>
          <a:lstStyle/>
          <a:p>
            <a:r>
              <a:rPr lang="en-US" smtClean="0"/>
              <a:t>Ontwikkel-/testomgeving</a:t>
            </a:r>
            <a:br>
              <a:rPr lang="en-US" smtClean="0"/>
            </a:br>
            <a:r>
              <a:rPr lang="en-US" smtClean="0">
                <a:solidFill>
                  <a:schemeClr val="tx2"/>
                </a:solidFill>
              </a:rPr>
              <a:t>DEMO</a:t>
            </a:r>
            <a:endParaRPr lang="en-US" dirty="0">
              <a:solidFill>
                <a:schemeClr val="tx2"/>
              </a:solidFill>
            </a:endParaRPr>
          </a:p>
        </p:txBody>
      </p:sp>
    </p:spTree>
    <p:extLst>
      <p:ext uri="{BB962C8B-B14F-4D97-AF65-F5344CB8AC3E}">
        <p14:creationId xmlns:p14="http://schemas.microsoft.com/office/powerpoint/2010/main" val="15658395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sites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9136380" cy="8512155"/>
          </a:xfrm>
          <a:prstGeom prst="rect">
            <a:avLst/>
          </a:prstGeom>
        </p:spPr>
      </p:pic>
    </p:spTree>
    <p:extLst>
      <p:ext uri="{BB962C8B-B14F-4D97-AF65-F5344CB8AC3E}">
        <p14:creationId xmlns:p14="http://schemas.microsoft.com/office/powerpoint/2010/main" val="2612409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64609" y="3994348"/>
            <a:ext cx="8037837" cy="1935646"/>
          </a:xfrm>
          <a:prstGeom prst="rect">
            <a:avLst/>
          </a:prstGeom>
          <a:solidFill>
            <a:schemeClr val="bg1">
              <a:lumMod val="65000"/>
            </a:schemeClr>
          </a:solidFill>
          <a:ln w="12700">
            <a:solidFill>
              <a:schemeClr val="bg1">
                <a:lumMod val="65000"/>
              </a:schemeClr>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pic>
        <p:nvPicPr>
          <p:cNvPr id="100" name="Picture 99"/>
          <p:cNvPicPr>
            <a:picLocks noChangeAspect="1" noChangeArrowheads="1"/>
          </p:cNvPicPr>
          <p:nvPr/>
        </p:nvPicPr>
        <p:blipFill>
          <a:blip r:embed="rId3"/>
          <a:srcRect/>
          <a:stretch>
            <a:fillRect/>
          </a:stretch>
        </p:blipFill>
        <p:spPr bwMode="auto">
          <a:xfrm>
            <a:off x="2290560" y="4844019"/>
            <a:ext cx="1284491" cy="1036152"/>
          </a:xfrm>
          <a:prstGeom prst="rect">
            <a:avLst/>
          </a:prstGeom>
          <a:noFill/>
          <a:ln w="9525">
            <a:noFill/>
            <a:miter lim="800000"/>
            <a:headEnd/>
            <a:tailEnd/>
          </a:ln>
          <a:effectLst/>
        </p:spPr>
      </p:pic>
      <p:grpSp>
        <p:nvGrpSpPr>
          <p:cNvPr id="61" name="Group 60"/>
          <p:cNvGrpSpPr/>
          <p:nvPr/>
        </p:nvGrpSpPr>
        <p:grpSpPr>
          <a:xfrm>
            <a:off x="1081868" y="4026583"/>
            <a:ext cx="2450290" cy="1865769"/>
            <a:chOff x="973138" y="742950"/>
            <a:chExt cx="10683875" cy="5694262"/>
          </a:xfrm>
        </p:grpSpPr>
        <p:grpSp>
          <p:nvGrpSpPr>
            <p:cNvPr id="62" name="Group 61"/>
            <p:cNvGrpSpPr/>
            <p:nvPr/>
          </p:nvGrpSpPr>
          <p:grpSpPr>
            <a:xfrm>
              <a:off x="973138" y="742950"/>
              <a:ext cx="10683875" cy="4743450"/>
              <a:chOff x="973138" y="742950"/>
              <a:chExt cx="10683875" cy="4743450"/>
            </a:xfrm>
          </p:grpSpPr>
          <p:grpSp>
            <p:nvGrpSpPr>
              <p:cNvPr id="66" name="Group 65"/>
              <p:cNvGrpSpPr/>
              <p:nvPr/>
            </p:nvGrpSpPr>
            <p:grpSpPr>
              <a:xfrm>
                <a:off x="973138" y="742950"/>
                <a:ext cx="10683875" cy="4743450"/>
                <a:chOff x="973138" y="742950"/>
                <a:chExt cx="10683875" cy="4743450"/>
              </a:xfrm>
            </p:grpSpPr>
            <p:pic>
              <p:nvPicPr>
                <p:cNvPr id="79" name="Picture 78"/>
                <p:cNvPicPr>
                  <a:picLocks noChangeAspect="1" noChangeArrowheads="1"/>
                </p:cNvPicPr>
                <p:nvPr/>
              </p:nvPicPr>
              <p:blipFill>
                <a:blip r:embed="rId3"/>
                <a:srcRect/>
                <a:stretch>
                  <a:fillRect/>
                </a:stretch>
              </p:blipFill>
              <p:spPr bwMode="auto">
                <a:xfrm>
                  <a:off x="973138" y="1447800"/>
                  <a:ext cx="7152701" cy="4038600"/>
                </a:xfrm>
                <a:prstGeom prst="rect">
                  <a:avLst/>
                </a:prstGeom>
                <a:noFill/>
                <a:ln w="9525">
                  <a:noFill/>
                  <a:miter lim="800000"/>
                  <a:headEnd/>
                  <a:tailEnd/>
                </a:ln>
                <a:effectLst/>
              </p:spPr>
            </p:pic>
            <p:pic>
              <p:nvPicPr>
                <p:cNvPr id="85" name="Picture 84"/>
                <p:cNvPicPr>
                  <a:picLocks noChangeAspect="1" noChangeArrowheads="1"/>
                </p:cNvPicPr>
                <p:nvPr/>
              </p:nvPicPr>
              <p:blipFill>
                <a:blip r:embed="rId3"/>
                <a:srcRect/>
                <a:stretch>
                  <a:fillRect/>
                </a:stretch>
              </p:blipFill>
              <p:spPr bwMode="auto">
                <a:xfrm>
                  <a:off x="4504312" y="1219200"/>
                  <a:ext cx="7152701" cy="4038600"/>
                </a:xfrm>
                <a:prstGeom prst="rect">
                  <a:avLst/>
                </a:prstGeom>
                <a:noFill/>
                <a:ln w="9525">
                  <a:noFill/>
                  <a:miter lim="800000"/>
                  <a:headEnd/>
                  <a:tailEnd/>
                </a:ln>
                <a:effectLst/>
              </p:spPr>
            </p:pic>
            <p:pic>
              <p:nvPicPr>
                <p:cNvPr id="91" name="Picture 90"/>
                <p:cNvPicPr>
                  <a:picLocks noChangeAspect="1" noChangeArrowheads="1"/>
                </p:cNvPicPr>
                <p:nvPr/>
              </p:nvPicPr>
              <p:blipFill>
                <a:blip r:embed="rId4">
                  <a:lum bright="22000" contrast="1000"/>
                </a:blip>
                <a:srcRect/>
                <a:stretch>
                  <a:fillRect/>
                </a:stretch>
              </p:blipFill>
              <p:spPr bwMode="auto">
                <a:xfrm>
                  <a:off x="3427412" y="742950"/>
                  <a:ext cx="6229350" cy="2324100"/>
                </a:xfrm>
                <a:prstGeom prst="rect">
                  <a:avLst/>
                </a:prstGeom>
                <a:noFill/>
                <a:ln w="9525">
                  <a:noFill/>
                  <a:miter lim="800000"/>
                  <a:headEnd/>
                  <a:tailEnd/>
                </a:ln>
                <a:effectLst/>
              </p:spPr>
            </p:pic>
          </p:grpSp>
          <p:pic>
            <p:nvPicPr>
              <p:cNvPr id="67" name="Picture 66"/>
              <p:cNvPicPr>
                <a:picLocks noChangeAspect="1" noChangeArrowheads="1"/>
              </p:cNvPicPr>
              <p:nvPr/>
            </p:nvPicPr>
            <p:blipFill>
              <a:blip r:embed="rId3"/>
              <a:srcRect/>
              <a:stretch>
                <a:fillRect/>
              </a:stretch>
            </p:blipFill>
            <p:spPr bwMode="auto">
              <a:xfrm rot="9900000">
                <a:off x="1286950" y="1509107"/>
                <a:ext cx="5600700" cy="3162300"/>
              </a:xfrm>
              <a:prstGeom prst="rect">
                <a:avLst/>
              </a:prstGeom>
              <a:noFill/>
              <a:ln w="9525">
                <a:noFill/>
                <a:miter lim="800000"/>
                <a:headEnd/>
                <a:tailEnd/>
              </a:ln>
              <a:effectLst/>
            </p:spPr>
          </p:pic>
          <p:pic>
            <p:nvPicPr>
              <p:cNvPr id="68" name="Picture 67"/>
              <p:cNvPicPr>
                <a:picLocks noChangeAspect="1" noChangeArrowheads="1"/>
              </p:cNvPicPr>
              <p:nvPr/>
            </p:nvPicPr>
            <p:blipFill>
              <a:blip r:embed="rId3"/>
              <a:srcRect/>
              <a:stretch>
                <a:fillRect/>
              </a:stretch>
            </p:blipFill>
            <p:spPr bwMode="auto">
              <a:xfrm rot="9900000">
                <a:off x="5742501" y="1509107"/>
                <a:ext cx="5600701" cy="3162300"/>
              </a:xfrm>
              <a:prstGeom prst="rect">
                <a:avLst/>
              </a:prstGeom>
              <a:noFill/>
              <a:ln w="9525">
                <a:noFill/>
                <a:miter lim="800000"/>
                <a:headEnd/>
                <a:tailEnd/>
              </a:ln>
              <a:effectLst/>
            </p:spPr>
          </p:pic>
        </p:grpSp>
        <p:pic>
          <p:nvPicPr>
            <p:cNvPr id="63" name="Picture 62"/>
            <p:cNvPicPr>
              <a:picLocks noChangeAspect="1" noChangeArrowheads="1"/>
            </p:cNvPicPr>
            <p:nvPr/>
          </p:nvPicPr>
          <p:blipFill>
            <a:blip r:embed="rId3"/>
            <a:srcRect/>
            <a:stretch>
              <a:fillRect/>
            </a:stretch>
          </p:blipFill>
          <p:spPr bwMode="auto">
            <a:xfrm>
              <a:off x="1847329" y="3274912"/>
              <a:ext cx="5600701" cy="3162300"/>
            </a:xfrm>
            <a:prstGeom prst="rect">
              <a:avLst/>
            </a:prstGeom>
            <a:noFill/>
            <a:ln w="9525">
              <a:noFill/>
              <a:miter lim="800000"/>
              <a:headEnd/>
              <a:tailEnd/>
            </a:ln>
            <a:effectLst/>
          </p:spPr>
        </p:pic>
      </p:grpSp>
      <p:sp>
        <p:nvSpPr>
          <p:cNvPr id="92" name="TextBox 91"/>
          <p:cNvSpPr txBox="1"/>
          <p:nvPr/>
        </p:nvSpPr>
        <p:spPr>
          <a:xfrm rot="16200000">
            <a:off x="-345331" y="4810580"/>
            <a:ext cx="1931604" cy="299139"/>
          </a:xfrm>
          <a:prstGeom prst="rect">
            <a:avLst/>
          </a:prstGeom>
          <a:ln>
            <a:tailEnd type="stealth" w="lg" len="lg"/>
          </a:ln>
        </p:spPr>
        <p:style>
          <a:lnRef idx="0">
            <a:schemeClr val="accent2"/>
          </a:lnRef>
          <a:fillRef idx="1001">
            <a:schemeClr val="dk2"/>
          </a:fillRef>
          <a:effectRef idx="3">
            <a:schemeClr val="accent2"/>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lgn="ctr">
              <a:defRPr sz="1632">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WINDOWS AZURE</a:t>
            </a:r>
          </a:p>
        </p:txBody>
      </p:sp>
      <p:sp>
        <p:nvSpPr>
          <p:cNvPr id="80" name="Rectangle 79"/>
          <p:cNvSpPr/>
          <p:nvPr/>
        </p:nvSpPr>
        <p:spPr>
          <a:xfrm>
            <a:off x="791054" y="2084378"/>
            <a:ext cx="8034540" cy="1543850"/>
          </a:xfrm>
          <a:prstGeom prst="rect">
            <a:avLst/>
          </a:prstGeom>
          <a:solidFill>
            <a:schemeClr val="bg1">
              <a:lumMod val="65000"/>
            </a:schemeClr>
          </a:solidFill>
          <a:ln>
            <a:solidFill>
              <a:schemeClr val="bg1">
                <a:lumMod val="65000"/>
              </a:schemeClr>
            </a:solidFill>
            <a:tailEnd type="stealth" w="lg" len="lg"/>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82" name="TextBox 81"/>
          <p:cNvSpPr txBox="1"/>
          <p:nvPr/>
        </p:nvSpPr>
        <p:spPr>
          <a:xfrm rot="16200000">
            <a:off x="-129496" y="2708883"/>
            <a:ext cx="1550683" cy="301709"/>
          </a:xfrm>
          <a:prstGeom prst="rect">
            <a:avLst/>
          </a:prstGeom>
          <a:solidFill>
            <a:schemeClr val="tx2"/>
          </a:solidFill>
          <a:ln>
            <a:tailEnd type="stealth" w="lg" len="lg"/>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lgn="ctr">
              <a:defRPr sz="1632">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ENTERPRISE</a:t>
            </a:r>
          </a:p>
        </p:txBody>
      </p:sp>
      <p:sp>
        <p:nvSpPr>
          <p:cNvPr id="96" name="TextBox 95"/>
          <p:cNvSpPr txBox="1"/>
          <p:nvPr/>
        </p:nvSpPr>
        <p:spPr>
          <a:xfrm>
            <a:off x="2175851" y="3186613"/>
            <a:ext cx="1057394" cy="276999"/>
          </a:xfrm>
          <a:prstGeom prst="rect">
            <a:avLst/>
          </a:prstGeom>
          <a:noFill/>
        </p:spPr>
        <p:txBody>
          <a:bodyPr wrap="square" rtlCol="0">
            <a:spAutoFit/>
          </a:bodyPr>
          <a:lstStyle/>
          <a:p>
            <a:pPr algn="ctr">
              <a:buClr>
                <a:schemeClr val="tx1"/>
              </a:buClr>
            </a:pPr>
            <a:r>
              <a:rPr lang="en-US" sz="1200" dirty="0">
                <a:solidFill>
                  <a:schemeClr val="bg1"/>
                </a:solidFill>
              </a:rPr>
              <a:t>Users</a:t>
            </a:r>
          </a:p>
        </p:txBody>
      </p:sp>
      <p:cxnSp>
        <p:nvCxnSpPr>
          <p:cNvPr id="114" name="Elbow Connector 113"/>
          <p:cNvCxnSpPr>
            <a:endCxn id="69" idx="3"/>
          </p:cNvCxnSpPr>
          <p:nvPr/>
        </p:nvCxnSpPr>
        <p:spPr>
          <a:xfrm rot="10800000" flipV="1">
            <a:off x="3647327" y="3090862"/>
            <a:ext cx="2121482" cy="1868298"/>
          </a:xfrm>
          <a:prstGeom prst="bentConnector3">
            <a:avLst>
              <a:gd name="adj1" fmla="val 17066"/>
            </a:avLst>
          </a:prstGeom>
          <a:ln w="285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8" name="Group 117"/>
          <p:cNvGrpSpPr/>
          <p:nvPr/>
        </p:nvGrpSpPr>
        <p:grpSpPr>
          <a:xfrm>
            <a:off x="4237137" y="3670838"/>
            <a:ext cx="1190450" cy="255402"/>
            <a:chOff x="2690699" y="2933515"/>
            <a:chExt cx="1587492" cy="340584"/>
          </a:xfrm>
        </p:grpSpPr>
        <p:sp>
          <p:nvSpPr>
            <p:cNvPr id="119" name="Oval 118"/>
            <p:cNvSpPr/>
            <p:nvPr/>
          </p:nvSpPr>
          <p:spPr>
            <a:xfrm>
              <a:off x="2690699" y="2933515"/>
              <a:ext cx="340586" cy="340584"/>
            </a:xfrm>
            <a:prstGeom prst="ellipse">
              <a:avLst/>
            </a:prstGeom>
            <a:solidFill>
              <a:schemeClr val="bg1">
                <a:lumMod val="85000"/>
              </a:schemeClr>
            </a:solidFill>
            <a:ln>
              <a:tailEnd type="stealth" w="lg" len="lg"/>
            </a:ln>
          </p:spPr>
          <p:style>
            <a:lnRef idx="0">
              <a:schemeClr val="accent1"/>
            </a:lnRef>
            <a:fillRef idx="3">
              <a:schemeClr val="accent1"/>
            </a:fillRef>
            <a:effectRef idx="3">
              <a:schemeClr val="accent1"/>
            </a:effectRef>
            <a:fontRef idx="minor">
              <a:schemeClr val="lt1"/>
            </a:fontRef>
          </p:style>
          <p:txBody>
            <a:bodyPr wrap="none" bIns="34285" rtlCol="0" anchor="ctr"/>
            <a:lstStyle/>
            <a:p>
              <a:pPr algn="ctr"/>
              <a:r>
                <a:rPr lang="en-US" sz="1200" dirty="0">
                  <a:solidFill>
                    <a:schemeClr val="tx1"/>
                  </a:solidFill>
                </a:rPr>
                <a:t>1</a:t>
              </a:r>
            </a:p>
          </p:txBody>
        </p:sp>
        <p:sp>
          <p:nvSpPr>
            <p:cNvPr id="120" name="TextBox 119"/>
            <p:cNvSpPr txBox="1"/>
            <p:nvPr/>
          </p:nvSpPr>
          <p:spPr>
            <a:xfrm>
              <a:off x="3022419" y="2965307"/>
              <a:ext cx="1255772" cy="307819"/>
            </a:xfrm>
            <a:prstGeom prst="rect">
              <a:avLst/>
            </a:prstGeom>
            <a:noFill/>
          </p:spPr>
          <p:txBody>
            <a:bodyPr wrap="square" rtlCol="0">
              <a:spAutoFit/>
            </a:bodyPr>
            <a:lstStyle>
              <a:defPPr>
                <a:defRPr lang="en-US"/>
              </a:defPPr>
              <a:lvl1pPr algn="ctr">
                <a:defRPr sz="1400" b="1" i="1">
                  <a:solidFill>
                    <a:schemeClr val="tx2"/>
                  </a:solidFill>
                </a:defRPr>
              </a:lvl1pPr>
            </a:lstStyle>
            <a:p>
              <a:pPr algn="l"/>
              <a:r>
                <a:rPr lang="en-US" sz="900" b="0" i="0" dirty="0">
                  <a:solidFill>
                    <a:schemeClr val="bg1"/>
                  </a:solidFill>
                </a:rPr>
                <a:t>Create website</a:t>
              </a:r>
            </a:p>
          </p:txBody>
        </p:sp>
      </p:grpSp>
      <p:grpSp>
        <p:nvGrpSpPr>
          <p:cNvPr id="140" name="Group 139"/>
          <p:cNvGrpSpPr/>
          <p:nvPr/>
        </p:nvGrpSpPr>
        <p:grpSpPr>
          <a:xfrm>
            <a:off x="4076260" y="5360965"/>
            <a:ext cx="2310981" cy="255402"/>
            <a:chOff x="2690699" y="2933515"/>
            <a:chExt cx="3081744" cy="340584"/>
          </a:xfrm>
        </p:grpSpPr>
        <p:sp>
          <p:nvSpPr>
            <p:cNvPr id="141" name="Oval 140"/>
            <p:cNvSpPr/>
            <p:nvPr/>
          </p:nvSpPr>
          <p:spPr>
            <a:xfrm>
              <a:off x="2690699" y="2933515"/>
              <a:ext cx="340586" cy="340584"/>
            </a:xfrm>
            <a:prstGeom prst="ellipse">
              <a:avLst/>
            </a:prstGeom>
            <a:solidFill>
              <a:schemeClr val="bg1">
                <a:lumMod val="85000"/>
              </a:schemeClr>
            </a:solidFill>
            <a:ln>
              <a:tailEnd type="stealth" w="lg" len="lg"/>
            </a:ln>
          </p:spPr>
          <p:style>
            <a:lnRef idx="0">
              <a:schemeClr val="accent1"/>
            </a:lnRef>
            <a:fillRef idx="3">
              <a:schemeClr val="accent1"/>
            </a:fillRef>
            <a:effectRef idx="3">
              <a:schemeClr val="accent1"/>
            </a:effectRef>
            <a:fontRef idx="minor">
              <a:schemeClr val="lt1"/>
            </a:fontRef>
          </p:style>
          <p:txBody>
            <a:bodyPr wrap="none" bIns="34285" rtlCol="0" anchor="ctr"/>
            <a:lstStyle/>
            <a:p>
              <a:pPr algn="ctr"/>
              <a:r>
                <a:rPr lang="en-US" sz="1200" dirty="0">
                  <a:solidFill>
                    <a:schemeClr val="tx1"/>
                  </a:solidFill>
                </a:rPr>
                <a:t>2</a:t>
              </a:r>
            </a:p>
          </p:txBody>
        </p:sp>
        <p:sp>
          <p:nvSpPr>
            <p:cNvPr id="142" name="TextBox 141"/>
            <p:cNvSpPr txBox="1"/>
            <p:nvPr/>
          </p:nvSpPr>
          <p:spPr>
            <a:xfrm>
              <a:off x="3022421" y="2965307"/>
              <a:ext cx="2750022" cy="307819"/>
            </a:xfrm>
            <a:prstGeom prst="rect">
              <a:avLst/>
            </a:prstGeom>
            <a:noFill/>
          </p:spPr>
          <p:txBody>
            <a:bodyPr wrap="square" rtlCol="0">
              <a:spAutoFit/>
            </a:bodyPr>
            <a:lstStyle>
              <a:defPPr>
                <a:defRPr lang="en-US"/>
              </a:defPPr>
              <a:lvl1pPr algn="ctr">
                <a:defRPr sz="1400" b="1" i="1">
                  <a:solidFill>
                    <a:schemeClr val="tx2"/>
                  </a:solidFill>
                </a:defRPr>
              </a:lvl1pPr>
            </a:lstStyle>
            <a:p>
              <a:pPr algn="l"/>
              <a:r>
                <a:rPr lang="en-US" sz="900" b="0" i="0" dirty="0">
                  <a:solidFill>
                    <a:schemeClr val="bg1"/>
                  </a:solidFill>
                </a:rPr>
                <a:t>Deploy web application</a:t>
              </a:r>
            </a:p>
          </p:txBody>
        </p:sp>
      </p:grpSp>
      <p:sp>
        <p:nvSpPr>
          <p:cNvPr id="69" name="Rectangle 68"/>
          <p:cNvSpPr/>
          <p:nvPr/>
        </p:nvSpPr>
        <p:spPr>
          <a:xfrm>
            <a:off x="1616671" y="4444889"/>
            <a:ext cx="2030655" cy="1028543"/>
          </a:xfrm>
          <a:prstGeom prst="rect">
            <a:avLst/>
          </a:prstGeom>
          <a:solidFill>
            <a:schemeClr val="tx2"/>
          </a:solidFill>
          <a:ln>
            <a:headEnd type="none" w="lg" len="lg"/>
            <a:tailEnd type="stealth" w="lg" len="lg"/>
          </a:ln>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350" dirty="0">
              <a:solidFill>
                <a:schemeClr val="bg1"/>
              </a:solidFill>
              <a:latin typeface="Segoe UI" pitchFamily="34" charset="0"/>
              <a:ea typeface="Segoe UI" pitchFamily="34" charset="0"/>
              <a:cs typeface="Segoe UI" pitchFamily="34" charset="0"/>
            </a:endParaRPr>
          </a:p>
        </p:txBody>
      </p:sp>
      <p:sp>
        <p:nvSpPr>
          <p:cNvPr id="70" name="Rounded Rectangle 69"/>
          <p:cNvSpPr/>
          <p:nvPr/>
        </p:nvSpPr>
        <p:spPr>
          <a:xfrm>
            <a:off x="1715454" y="4826026"/>
            <a:ext cx="457011" cy="253880"/>
          </a:xfrm>
          <a:prstGeom prst="roundRect">
            <a:avLst/>
          </a:prstGeom>
          <a:ln>
            <a:tailEnd type="stealth" w="lg" len="lg"/>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a:latin typeface="Segoe UI" pitchFamily="34" charset="0"/>
              <a:ea typeface="Segoe UI" pitchFamily="34" charset="0"/>
              <a:cs typeface="Segoe UI" pitchFamily="34" charset="0"/>
            </a:endParaRPr>
          </a:p>
        </p:txBody>
      </p:sp>
      <p:sp>
        <p:nvSpPr>
          <p:cNvPr id="71" name="TextBox 70"/>
          <p:cNvSpPr txBox="1"/>
          <p:nvPr/>
        </p:nvSpPr>
        <p:spPr>
          <a:xfrm>
            <a:off x="1715454" y="4826026"/>
            <a:ext cx="457011" cy="276999"/>
          </a:xfrm>
          <a:prstGeom prst="rect">
            <a:avLst/>
          </a:prstGeom>
          <a:solidFill>
            <a:schemeClr val="bg1">
              <a:lumMod val="85000"/>
            </a:schemeClr>
          </a:solidFill>
        </p:spPr>
        <p:txBody>
          <a:bodyPr wrap="square" rtlCol="0">
            <a:spAutoFit/>
          </a:bodyPr>
          <a:lstStyle/>
          <a:p>
            <a:pPr algn="ctr"/>
            <a:r>
              <a:rPr lang="en-US" sz="1200" b="1" dirty="0">
                <a:latin typeface="Segoe UI" pitchFamily="34" charset="0"/>
                <a:ea typeface="Segoe UI" pitchFamily="34" charset="0"/>
                <a:cs typeface="Segoe UI" pitchFamily="34" charset="0"/>
              </a:rPr>
              <a:t>IIS</a:t>
            </a:r>
            <a:endParaRPr lang="en-US" sz="900" b="1" dirty="0">
              <a:latin typeface="Segoe UI" pitchFamily="34" charset="0"/>
              <a:ea typeface="Segoe UI" pitchFamily="34" charset="0"/>
              <a:cs typeface="Segoe UI" pitchFamily="34" charset="0"/>
            </a:endParaRPr>
          </a:p>
        </p:txBody>
      </p:sp>
      <p:cxnSp>
        <p:nvCxnSpPr>
          <p:cNvPr id="89" name="Straight Connector 88"/>
          <p:cNvCxnSpPr>
            <a:stCxn id="71" idx="3"/>
            <a:endCxn id="74" idx="1"/>
          </p:cNvCxnSpPr>
          <p:nvPr/>
        </p:nvCxnSpPr>
        <p:spPr>
          <a:xfrm flipV="1">
            <a:off x="2172465" y="4639569"/>
            <a:ext cx="163769" cy="3249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71" idx="3"/>
          </p:cNvCxnSpPr>
          <p:nvPr/>
        </p:nvCxnSpPr>
        <p:spPr>
          <a:xfrm>
            <a:off x="2172465" y="4964526"/>
            <a:ext cx="163769" cy="3133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2669445" y="3457698"/>
            <a:ext cx="0" cy="780234"/>
          </a:xfrm>
          <a:prstGeom prst="straightConnector1">
            <a:avLst/>
          </a:prstGeom>
          <a:ln w="285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p:nvPr/>
        </p:nvCxnSpPr>
        <p:spPr>
          <a:xfrm rot="10800000" flipV="1">
            <a:off x="3506731" y="2898343"/>
            <a:ext cx="4244176" cy="2399076"/>
          </a:xfrm>
          <a:prstGeom prst="bentConnector3">
            <a:avLst>
              <a:gd name="adj1" fmla="val 50000"/>
            </a:avLst>
          </a:prstGeom>
          <a:ln w="285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 114"/>
          <p:cNvGrpSpPr/>
          <p:nvPr/>
        </p:nvGrpSpPr>
        <p:grpSpPr>
          <a:xfrm>
            <a:off x="4871358" y="4191588"/>
            <a:ext cx="1428548" cy="583244"/>
            <a:chOff x="8380412" y="4043544"/>
            <a:chExt cx="1905000" cy="777770"/>
          </a:xfrm>
          <a:solidFill>
            <a:schemeClr val="tx2"/>
          </a:solidFill>
        </p:grpSpPr>
        <p:sp>
          <p:nvSpPr>
            <p:cNvPr id="116" name="Rounded Rectangle 115"/>
            <p:cNvSpPr/>
            <p:nvPr/>
          </p:nvSpPr>
          <p:spPr>
            <a:xfrm>
              <a:off x="8380412" y="4043544"/>
              <a:ext cx="1905000" cy="777770"/>
            </a:xfrm>
            <a:prstGeom prst="roundRect">
              <a:avLst>
                <a:gd name="adj" fmla="val 0"/>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275" dirty="0" err="1">
                <a:solidFill>
                  <a:schemeClr val="bg1"/>
                </a:solidFill>
              </a:endParaRPr>
            </a:p>
          </p:txBody>
        </p:sp>
        <p:sp>
          <p:nvSpPr>
            <p:cNvPr id="117" name="TextBox 116"/>
            <p:cNvSpPr txBox="1"/>
            <p:nvPr/>
          </p:nvSpPr>
          <p:spPr>
            <a:xfrm>
              <a:off x="8380412" y="4270148"/>
              <a:ext cx="1905000" cy="369332"/>
            </a:xfrm>
            <a:prstGeom prst="rect">
              <a:avLst/>
            </a:prstGeom>
            <a:grpFill/>
          </p:spPr>
          <p:txBody>
            <a:bodyPr wrap="square" rtlCol="0" anchor="ctr" anchorCtr="0">
              <a:noAutofit/>
            </a:bodyPr>
            <a:lstStyle/>
            <a:p>
              <a:pPr algn="ctr">
                <a:buClr>
                  <a:schemeClr val="tx1"/>
                </a:buClr>
              </a:pPr>
              <a:r>
                <a:rPr lang="en-US" sz="1250" b="1" dirty="0">
                  <a:solidFill>
                    <a:schemeClr val="bg1"/>
                  </a:solidFill>
                </a:rPr>
                <a:t>Windows Azure Web Sites</a:t>
              </a:r>
            </a:p>
          </p:txBody>
        </p:sp>
      </p:grpSp>
      <p:cxnSp>
        <p:nvCxnSpPr>
          <p:cNvPr id="9" name="Straight Connector 8"/>
          <p:cNvCxnSpPr/>
          <p:nvPr/>
        </p:nvCxnSpPr>
        <p:spPr>
          <a:xfrm>
            <a:off x="6729251" y="2735840"/>
            <a:ext cx="895685"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7320706" y="3083204"/>
            <a:ext cx="1057395" cy="276999"/>
          </a:xfrm>
          <a:prstGeom prst="rect">
            <a:avLst/>
          </a:prstGeom>
          <a:noFill/>
        </p:spPr>
        <p:txBody>
          <a:bodyPr wrap="square" rtlCol="0">
            <a:spAutoFit/>
          </a:bodyPr>
          <a:lstStyle>
            <a:defPPr>
              <a:defRPr lang="en-US"/>
            </a:defPPr>
            <a:lvl1pPr algn="ctr">
              <a:buClr>
                <a:schemeClr val="tx1"/>
              </a:buClr>
              <a:defRPr sz="1600">
                <a:solidFill>
                  <a:schemeClr val="tx2"/>
                </a:solidFill>
              </a:defRPr>
            </a:lvl1pPr>
          </a:lstStyle>
          <a:p>
            <a:r>
              <a:rPr lang="en-US" sz="1200" dirty="0">
                <a:solidFill>
                  <a:schemeClr val="bg1"/>
                </a:solidFill>
              </a:rPr>
              <a:t>IT Admin</a:t>
            </a:r>
          </a:p>
        </p:txBody>
      </p:sp>
      <p:sp>
        <p:nvSpPr>
          <p:cNvPr id="94" name="Rounded Rectangle 93"/>
          <p:cNvSpPr/>
          <p:nvPr/>
        </p:nvSpPr>
        <p:spPr>
          <a:xfrm>
            <a:off x="5121085" y="2510233"/>
            <a:ext cx="1608166" cy="639364"/>
          </a:xfrm>
          <a:prstGeom prst="roundRect">
            <a:avLst>
              <a:gd name="adj" fmla="val 0"/>
            </a:avLst>
          </a:prstGeom>
          <a:solidFill>
            <a:schemeClr val="tx2"/>
          </a:solidFill>
          <a:ln/>
        </p:spPr>
        <p:style>
          <a:lnRef idx="0">
            <a:schemeClr val="accent5"/>
          </a:lnRef>
          <a:fillRef idx="3">
            <a:schemeClr val="accent5"/>
          </a:fillRef>
          <a:effectRef idx="3">
            <a:schemeClr val="accent5"/>
          </a:effectRef>
          <a:fontRef idx="minor">
            <a:schemeClr val="lt1"/>
          </a:fontRef>
        </p:style>
        <p:txBody>
          <a:bodyPr rtlCol="0" anchor="ctr"/>
          <a:lstStyle/>
          <a:p>
            <a:pPr algn="ctr">
              <a:buClr>
                <a:schemeClr val="tx1"/>
              </a:buClr>
            </a:pPr>
            <a:r>
              <a:rPr lang="en-US" sz="1200" dirty="0">
                <a:solidFill>
                  <a:schemeClr val="bg1"/>
                </a:solidFill>
              </a:rPr>
              <a:t>Windows Azure Management Portal</a:t>
            </a:r>
          </a:p>
        </p:txBody>
      </p:sp>
      <p:sp>
        <p:nvSpPr>
          <p:cNvPr id="83" name="TextBox 82"/>
          <p:cNvSpPr txBox="1"/>
          <p:nvPr/>
        </p:nvSpPr>
        <p:spPr>
          <a:xfrm>
            <a:off x="2331595" y="4499637"/>
            <a:ext cx="1168122" cy="276999"/>
          </a:xfrm>
          <a:prstGeom prst="rect">
            <a:avLst/>
          </a:prstGeom>
          <a:solidFill>
            <a:schemeClr val="bg1">
              <a:lumMod val="85000"/>
            </a:schemeClr>
          </a:solidFill>
        </p:spPr>
        <p:txBody>
          <a:bodyPr wrap="square" rtlCol="0">
            <a:spAutoFit/>
          </a:bodyPr>
          <a:lstStyle/>
          <a:p>
            <a:pPr algn="ctr"/>
            <a:r>
              <a:rPr lang="en-US" sz="1200" b="1" smtClean="0">
                <a:latin typeface="Segoe UI" pitchFamily="34" charset="0"/>
                <a:ea typeface="Segoe UI" pitchFamily="34" charset="0"/>
                <a:cs typeface="Segoe UI" pitchFamily="34" charset="0"/>
              </a:rPr>
              <a:t>Web Site</a:t>
            </a:r>
            <a:endParaRPr lang="en-US" sz="900" b="1" dirty="0">
              <a:latin typeface="Segoe UI" pitchFamily="34" charset="0"/>
              <a:ea typeface="Segoe UI" pitchFamily="34" charset="0"/>
              <a:cs typeface="Segoe UI" pitchFamily="34" charset="0"/>
            </a:endParaRPr>
          </a:p>
        </p:txBody>
      </p:sp>
      <p:sp>
        <p:nvSpPr>
          <p:cNvPr id="93" name="TextBox 92"/>
          <p:cNvSpPr txBox="1"/>
          <p:nvPr/>
        </p:nvSpPr>
        <p:spPr>
          <a:xfrm>
            <a:off x="2331404" y="4826026"/>
            <a:ext cx="1168122" cy="276999"/>
          </a:xfrm>
          <a:prstGeom prst="rect">
            <a:avLst/>
          </a:prstGeom>
          <a:solidFill>
            <a:schemeClr val="bg1">
              <a:lumMod val="85000"/>
            </a:schemeClr>
          </a:solidFill>
        </p:spPr>
        <p:txBody>
          <a:bodyPr wrap="square" rtlCol="0">
            <a:spAutoFit/>
          </a:bodyPr>
          <a:lstStyle/>
          <a:p>
            <a:pPr algn="ctr"/>
            <a:r>
              <a:rPr lang="en-US" sz="1200" b="1" smtClean="0">
                <a:latin typeface="Segoe UI" pitchFamily="34" charset="0"/>
                <a:ea typeface="Segoe UI" pitchFamily="34" charset="0"/>
                <a:cs typeface="Segoe UI" pitchFamily="34" charset="0"/>
              </a:rPr>
              <a:t>Web Site</a:t>
            </a:r>
            <a:endParaRPr lang="en-US" sz="900" b="1" dirty="0">
              <a:latin typeface="Segoe UI" pitchFamily="34" charset="0"/>
              <a:ea typeface="Segoe UI" pitchFamily="34" charset="0"/>
              <a:cs typeface="Segoe UI" pitchFamily="34" charset="0"/>
            </a:endParaRPr>
          </a:p>
        </p:txBody>
      </p:sp>
      <p:sp>
        <p:nvSpPr>
          <p:cNvPr id="95" name="TextBox 94"/>
          <p:cNvSpPr txBox="1"/>
          <p:nvPr/>
        </p:nvSpPr>
        <p:spPr>
          <a:xfrm>
            <a:off x="2331404" y="5149729"/>
            <a:ext cx="1168122" cy="276999"/>
          </a:xfrm>
          <a:prstGeom prst="rect">
            <a:avLst/>
          </a:prstGeom>
          <a:solidFill>
            <a:schemeClr val="bg1">
              <a:lumMod val="85000"/>
            </a:schemeClr>
          </a:solidFill>
        </p:spPr>
        <p:txBody>
          <a:bodyPr wrap="square" rtlCol="0">
            <a:spAutoFit/>
          </a:bodyPr>
          <a:lstStyle/>
          <a:p>
            <a:pPr algn="ctr"/>
            <a:r>
              <a:rPr lang="en-US" sz="1200" b="1" smtClean="0">
                <a:latin typeface="Segoe UI" pitchFamily="34" charset="0"/>
                <a:ea typeface="Segoe UI" pitchFamily="34" charset="0"/>
                <a:cs typeface="Segoe UI" pitchFamily="34" charset="0"/>
              </a:rPr>
              <a:t>Web Site</a:t>
            </a:r>
            <a:endParaRPr lang="en-US" sz="900" b="1" dirty="0">
              <a:latin typeface="Segoe UI" pitchFamily="34" charset="0"/>
              <a:ea typeface="Segoe UI" pitchFamily="34" charset="0"/>
              <a:cs typeface="Segoe UI" pitchFamily="34" charset="0"/>
            </a:endParaRPr>
          </a:p>
        </p:txBody>
      </p:sp>
      <p:cxnSp>
        <p:nvCxnSpPr>
          <p:cNvPr id="99" name="Straight Connector 98"/>
          <p:cNvCxnSpPr>
            <a:stCxn id="71" idx="3"/>
            <a:endCxn id="93" idx="1"/>
          </p:cNvCxnSpPr>
          <p:nvPr/>
        </p:nvCxnSpPr>
        <p:spPr>
          <a:xfrm>
            <a:off x="2172465" y="4964526"/>
            <a:ext cx="1589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Picture 6" descr="\\MAGNUM\Projects\Microsoft\Cloud Power FY12\Design\ICONS_PNG\Flexible_Workspace.png"/>
          <p:cNvPicPr>
            <a:picLocks noChangeAspect="1" noChangeArrowheads="1"/>
          </p:cNvPicPr>
          <p:nvPr/>
        </p:nvPicPr>
        <p:blipFill>
          <a:blip r:embed="rId5" cstate="print">
            <a:duotone>
              <a:prstClr val="black"/>
              <a:schemeClr val="tx2">
                <a:tint val="45000"/>
                <a:satMod val="400000"/>
              </a:schemeClr>
            </a:duotone>
          </a:blip>
          <a:srcRect r="63636"/>
          <a:stretch>
            <a:fillRect/>
          </a:stretch>
        </p:blipFill>
        <p:spPr bwMode="auto">
          <a:xfrm>
            <a:off x="7682353" y="2302923"/>
            <a:ext cx="334102" cy="918781"/>
          </a:xfrm>
          <a:prstGeom prst="rect">
            <a:avLst/>
          </a:prstGeom>
          <a:noFill/>
          <a:ln>
            <a:noFill/>
          </a:ln>
        </p:spPr>
      </p:pic>
      <p:pic>
        <p:nvPicPr>
          <p:cNvPr id="102" name="Picture 6" descr="\\MAGNUM\Projects\Microsoft\Cloud Power FY12\Design\ICONS_PNG\Flexible_Workspace.png"/>
          <p:cNvPicPr>
            <a:picLocks noChangeAspect="1" noChangeArrowheads="1"/>
          </p:cNvPicPr>
          <p:nvPr/>
        </p:nvPicPr>
        <p:blipFill>
          <a:blip r:embed="rId5" cstate="print">
            <a:duotone>
              <a:prstClr val="black"/>
              <a:schemeClr val="tx2">
                <a:tint val="45000"/>
                <a:satMod val="400000"/>
              </a:schemeClr>
            </a:duotone>
          </a:blip>
          <a:srcRect r="63636"/>
          <a:stretch>
            <a:fillRect/>
          </a:stretch>
        </p:blipFill>
        <p:spPr bwMode="auto">
          <a:xfrm>
            <a:off x="2070205" y="2397636"/>
            <a:ext cx="334102" cy="918781"/>
          </a:xfrm>
          <a:prstGeom prst="rect">
            <a:avLst/>
          </a:prstGeom>
          <a:noFill/>
          <a:ln>
            <a:noFill/>
          </a:ln>
        </p:spPr>
      </p:pic>
      <p:pic>
        <p:nvPicPr>
          <p:cNvPr id="103" name="Picture 6" descr="\\MAGNUM\Projects\Microsoft\Cloud Power FY12\Design\ICONS_PNG\Flexible_Workspace.png"/>
          <p:cNvPicPr>
            <a:picLocks noChangeAspect="1" noChangeArrowheads="1"/>
          </p:cNvPicPr>
          <p:nvPr/>
        </p:nvPicPr>
        <p:blipFill>
          <a:blip r:embed="rId5" cstate="print">
            <a:duotone>
              <a:prstClr val="black"/>
              <a:schemeClr val="tx2">
                <a:tint val="45000"/>
                <a:satMod val="400000"/>
              </a:schemeClr>
            </a:duotone>
          </a:blip>
          <a:srcRect r="63636"/>
          <a:stretch>
            <a:fillRect/>
          </a:stretch>
        </p:blipFill>
        <p:spPr bwMode="auto">
          <a:xfrm>
            <a:off x="2359410" y="2397635"/>
            <a:ext cx="334102" cy="918781"/>
          </a:xfrm>
          <a:prstGeom prst="rect">
            <a:avLst/>
          </a:prstGeom>
          <a:noFill/>
          <a:ln>
            <a:noFill/>
          </a:ln>
        </p:spPr>
      </p:pic>
      <p:pic>
        <p:nvPicPr>
          <p:cNvPr id="104" name="Picture 6" descr="\\MAGNUM\Projects\Microsoft\Cloud Power FY12\Design\ICONS_PNG\Flexible_Workspace.png"/>
          <p:cNvPicPr>
            <a:picLocks noChangeAspect="1" noChangeArrowheads="1"/>
          </p:cNvPicPr>
          <p:nvPr/>
        </p:nvPicPr>
        <p:blipFill>
          <a:blip r:embed="rId5" cstate="print">
            <a:duotone>
              <a:prstClr val="black"/>
              <a:schemeClr val="tx2">
                <a:tint val="45000"/>
                <a:satMod val="400000"/>
              </a:schemeClr>
            </a:duotone>
          </a:blip>
          <a:srcRect r="63636"/>
          <a:stretch>
            <a:fillRect/>
          </a:stretch>
        </p:blipFill>
        <p:spPr bwMode="auto">
          <a:xfrm>
            <a:off x="2629276" y="2397636"/>
            <a:ext cx="334102" cy="918781"/>
          </a:xfrm>
          <a:prstGeom prst="rect">
            <a:avLst/>
          </a:prstGeom>
          <a:noFill/>
          <a:ln>
            <a:noFill/>
          </a:ln>
        </p:spPr>
      </p:pic>
      <p:pic>
        <p:nvPicPr>
          <p:cNvPr id="105" name="Picture 6" descr="\\MAGNUM\Projects\Microsoft\Cloud Power FY12\Design\ICONS_PNG\Flexible_Workspace.png"/>
          <p:cNvPicPr>
            <a:picLocks noChangeAspect="1" noChangeArrowheads="1"/>
          </p:cNvPicPr>
          <p:nvPr/>
        </p:nvPicPr>
        <p:blipFill>
          <a:blip r:embed="rId5" cstate="print">
            <a:duotone>
              <a:prstClr val="black"/>
              <a:schemeClr val="tx2">
                <a:tint val="45000"/>
                <a:satMod val="400000"/>
              </a:schemeClr>
            </a:duotone>
          </a:blip>
          <a:srcRect r="63636"/>
          <a:stretch>
            <a:fillRect/>
          </a:stretch>
        </p:blipFill>
        <p:spPr bwMode="auto">
          <a:xfrm>
            <a:off x="2918481" y="2397635"/>
            <a:ext cx="334102" cy="918781"/>
          </a:xfrm>
          <a:prstGeom prst="rect">
            <a:avLst/>
          </a:prstGeom>
          <a:noFill/>
          <a:ln>
            <a:noFill/>
          </a:ln>
        </p:spPr>
      </p:pic>
      <p:sp>
        <p:nvSpPr>
          <p:cNvPr id="106" name="Title 1"/>
          <p:cNvSpPr>
            <a:spLocks noGrp="1"/>
          </p:cNvSpPr>
          <p:nvPr>
            <p:ph type="title"/>
          </p:nvPr>
        </p:nvSpPr>
        <p:spPr>
          <a:xfrm>
            <a:off x="2209800" y="178526"/>
            <a:ext cx="6477000" cy="888274"/>
          </a:xfrm>
        </p:spPr>
        <p:txBody>
          <a:bodyPr/>
          <a:lstStyle/>
          <a:p>
            <a:r>
              <a:rPr lang="en-US" dirty="0" smtClean="0"/>
              <a:t>Web sites</a:t>
            </a:r>
            <a:endParaRPr lang="en-US" dirty="0"/>
          </a:p>
        </p:txBody>
      </p:sp>
    </p:spTree>
    <p:extLst>
      <p:ext uri="{BB962C8B-B14F-4D97-AF65-F5344CB8AC3E}">
        <p14:creationId xmlns:p14="http://schemas.microsoft.com/office/powerpoint/2010/main" val="192480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up)">
                                      <p:cBhvr>
                                        <p:cTn id="11" dur="500"/>
                                        <p:tgtEl>
                                          <p:spTgt spid="114"/>
                                        </p:tgtEl>
                                      </p:cBhvr>
                                    </p:animEffect>
                                  </p:childTnLst>
                                </p:cTn>
                              </p:par>
                              <p:par>
                                <p:cTn id="12" presetID="10" presetClass="entr" presetSubtype="0" fill="hold" nodeType="withEffect">
                                  <p:stCondLst>
                                    <p:cond delay="0"/>
                                  </p:stCondLst>
                                  <p:childTnLst>
                                    <p:set>
                                      <p:cBhvr>
                                        <p:cTn id="13" dur="1" fill="hold">
                                          <p:stCondLst>
                                            <p:cond delay="0"/>
                                          </p:stCondLst>
                                        </p:cTn>
                                        <p:tgtEl>
                                          <p:spTgt spid="115"/>
                                        </p:tgtEl>
                                        <p:attrNameLst>
                                          <p:attrName>style.visibility</p:attrName>
                                        </p:attrNameLst>
                                      </p:cBhvr>
                                      <p:to>
                                        <p:strVal val="visible"/>
                                      </p:to>
                                    </p:set>
                                    <p:animEffect transition="in" filter="fade">
                                      <p:cBhvr>
                                        <p:cTn id="14" dur="500"/>
                                        <p:tgtEl>
                                          <p:spTgt spid="11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nodeType="with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500"/>
                                        <p:tgtEl>
                                          <p:spTgt spid="9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500"/>
                                        <p:tgtEl>
                                          <p:spTgt spid="140"/>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right)">
                                      <p:cBhvr>
                                        <p:cTn id="3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noChangeArrowheads="1"/>
          </p:cNvPicPr>
          <p:nvPr/>
        </p:nvPicPr>
        <p:blipFill>
          <a:blip r:embed="rId2"/>
          <a:srcRect/>
          <a:stretch>
            <a:fillRect/>
          </a:stretch>
        </p:blipFill>
        <p:spPr bwMode="auto">
          <a:xfrm rot="17350810">
            <a:off x="-108109" y="3350926"/>
            <a:ext cx="1875649" cy="1036153"/>
          </a:xfrm>
          <a:prstGeom prst="rect">
            <a:avLst/>
          </a:prstGeom>
          <a:noFill/>
          <a:ln w="9525">
            <a:noFill/>
            <a:miter lim="800000"/>
            <a:headEnd/>
            <a:tailEnd/>
          </a:ln>
          <a:effectLst/>
        </p:spPr>
      </p:pic>
      <p:pic>
        <p:nvPicPr>
          <p:cNvPr id="14" name="Picture 13"/>
          <p:cNvPicPr>
            <a:picLocks noChangeAspect="1" noChangeArrowheads="1"/>
          </p:cNvPicPr>
          <p:nvPr/>
        </p:nvPicPr>
        <p:blipFill>
          <a:blip r:embed="rId2"/>
          <a:srcRect/>
          <a:stretch>
            <a:fillRect/>
          </a:stretch>
        </p:blipFill>
        <p:spPr bwMode="auto">
          <a:xfrm rot="13991134">
            <a:off x="-342094" y="3061519"/>
            <a:ext cx="1875649" cy="1036153"/>
          </a:xfrm>
          <a:prstGeom prst="rect">
            <a:avLst/>
          </a:prstGeom>
          <a:noFill/>
          <a:ln w="9525">
            <a:noFill/>
            <a:miter lim="800000"/>
            <a:headEnd/>
            <a:tailEnd/>
          </a:ln>
          <a:effectLst/>
        </p:spPr>
      </p:pic>
      <p:pic>
        <p:nvPicPr>
          <p:cNvPr id="15" name="Picture 14"/>
          <p:cNvPicPr>
            <a:picLocks noChangeAspect="1" noChangeArrowheads="1"/>
          </p:cNvPicPr>
          <p:nvPr/>
        </p:nvPicPr>
        <p:blipFill>
          <a:blip r:embed="rId2"/>
          <a:srcRect/>
          <a:stretch>
            <a:fillRect/>
          </a:stretch>
        </p:blipFill>
        <p:spPr bwMode="auto">
          <a:xfrm rot="17350810">
            <a:off x="-367078" y="4189001"/>
            <a:ext cx="1875649" cy="1036153"/>
          </a:xfrm>
          <a:prstGeom prst="rect">
            <a:avLst/>
          </a:prstGeom>
          <a:noFill/>
          <a:ln w="9525">
            <a:noFill/>
            <a:miter lim="800000"/>
            <a:headEnd/>
            <a:tailEnd/>
          </a:ln>
          <a:effectLst/>
        </p:spPr>
      </p:pic>
      <p:pic>
        <p:nvPicPr>
          <p:cNvPr id="16" name="Picture 15"/>
          <p:cNvPicPr>
            <a:picLocks noChangeAspect="1" noChangeArrowheads="1"/>
          </p:cNvPicPr>
          <p:nvPr/>
        </p:nvPicPr>
        <p:blipFill>
          <a:blip r:embed="rId2"/>
          <a:srcRect/>
          <a:stretch>
            <a:fillRect/>
          </a:stretch>
        </p:blipFill>
        <p:spPr bwMode="auto">
          <a:xfrm rot="9900000">
            <a:off x="36913" y="4766091"/>
            <a:ext cx="1875649" cy="1036153"/>
          </a:xfrm>
          <a:prstGeom prst="rect">
            <a:avLst/>
          </a:prstGeom>
          <a:noFill/>
          <a:ln w="9525">
            <a:noFill/>
            <a:miter lim="800000"/>
            <a:headEnd/>
            <a:tailEnd/>
          </a:ln>
          <a:effectLst/>
        </p:spPr>
      </p:pic>
      <p:pic>
        <p:nvPicPr>
          <p:cNvPr id="17" name="Picture 16"/>
          <p:cNvPicPr>
            <a:picLocks noChangeAspect="1" noChangeArrowheads="1"/>
          </p:cNvPicPr>
          <p:nvPr/>
        </p:nvPicPr>
        <p:blipFill>
          <a:blip r:embed="rId2"/>
          <a:srcRect/>
          <a:stretch>
            <a:fillRect/>
          </a:stretch>
        </p:blipFill>
        <p:spPr bwMode="auto">
          <a:xfrm>
            <a:off x="1143546" y="5124272"/>
            <a:ext cx="1875649" cy="1036152"/>
          </a:xfrm>
          <a:prstGeom prst="rect">
            <a:avLst/>
          </a:prstGeom>
          <a:noFill/>
          <a:ln w="9525">
            <a:noFill/>
            <a:miter lim="800000"/>
            <a:headEnd/>
            <a:tailEnd/>
          </a:ln>
          <a:effectLst/>
        </p:spPr>
      </p:pic>
      <p:pic>
        <p:nvPicPr>
          <p:cNvPr id="18" name="Picture 17"/>
          <p:cNvPicPr>
            <a:picLocks noChangeAspect="1" noChangeArrowheads="1"/>
          </p:cNvPicPr>
          <p:nvPr/>
        </p:nvPicPr>
        <p:blipFill>
          <a:blip r:embed="rId2"/>
          <a:srcRect/>
          <a:stretch>
            <a:fillRect/>
          </a:stretch>
        </p:blipFill>
        <p:spPr bwMode="auto">
          <a:xfrm>
            <a:off x="2065885" y="4864137"/>
            <a:ext cx="1875649" cy="1036152"/>
          </a:xfrm>
          <a:prstGeom prst="rect">
            <a:avLst/>
          </a:prstGeom>
          <a:noFill/>
          <a:ln w="9525">
            <a:noFill/>
            <a:miter lim="800000"/>
            <a:headEnd/>
            <a:tailEnd/>
          </a:ln>
          <a:effectLst/>
        </p:spPr>
      </p:pic>
      <p:pic>
        <p:nvPicPr>
          <p:cNvPr id="19" name="Picture 18"/>
          <p:cNvPicPr>
            <a:picLocks noChangeAspect="1" noChangeArrowheads="1"/>
          </p:cNvPicPr>
          <p:nvPr/>
        </p:nvPicPr>
        <p:blipFill>
          <a:blip r:embed="rId2"/>
          <a:srcRect/>
          <a:stretch>
            <a:fillRect/>
          </a:stretch>
        </p:blipFill>
        <p:spPr bwMode="auto">
          <a:xfrm rot="5400000">
            <a:off x="7756243" y="2911882"/>
            <a:ext cx="1875649" cy="1036152"/>
          </a:xfrm>
          <a:prstGeom prst="rect">
            <a:avLst/>
          </a:prstGeom>
          <a:noFill/>
          <a:ln w="9525">
            <a:noFill/>
            <a:miter lim="800000"/>
            <a:headEnd/>
            <a:tailEnd/>
          </a:ln>
          <a:effectLst/>
        </p:spPr>
      </p:pic>
      <p:pic>
        <p:nvPicPr>
          <p:cNvPr id="20" name="Picture 19"/>
          <p:cNvPicPr>
            <a:picLocks noChangeAspect="1" noChangeArrowheads="1"/>
          </p:cNvPicPr>
          <p:nvPr/>
        </p:nvPicPr>
        <p:blipFill>
          <a:blip r:embed="rId2"/>
          <a:srcRect/>
          <a:stretch>
            <a:fillRect/>
          </a:stretch>
        </p:blipFill>
        <p:spPr bwMode="auto">
          <a:xfrm>
            <a:off x="4050904" y="2092758"/>
            <a:ext cx="1875649" cy="1036152"/>
          </a:xfrm>
          <a:prstGeom prst="rect">
            <a:avLst/>
          </a:prstGeom>
          <a:noFill/>
          <a:ln w="9525">
            <a:noFill/>
            <a:miter lim="800000"/>
            <a:headEnd/>
            <a:tailEnd/>
          </a:ln>
          <a:effectLst/>
        </p:spPr>
      </p:pic>
      <p:pic>
        <p:nvPicPr>
          <p:cNvPr id="21" name="Picture 20"/>
          <p:cNvPicPr>
            <a:picLocks noChangeAspect="1" noChangeArrowheads="1"/>
          </p:cNvPicPr>
          <p:nvPr/>
        </p:nvPicPr>
        <p:blipFill>
          <a:blip r:embed="rId2"/>
          <a:srcRect/>
          <a:stretch>
            <a:fillRect/>
          </a:stretch>
        </p:blipFill>
        <p:spPr bwMode="auto">
          <a:xfrm>
            <a:off x="3365195" y="2273731"/>
            <a:ext cx="1875649" cy="1036152"/>
          </a:xfrm>
          <a:prstGeom prst="rect">
            <a:avLst/>
          </a:prstGeom>
          <a:noFill/>
          <a:ln w="9525">
            <a:noFill/>
            <a:miter lim="800000"/>
            <a:headEnd/>
            <a:tailEnd/>
          </a:ln>
          <a:effectLst/>
        </p:spPr>
      </p:pic>
      <p:pic>
        <p:nvPicPr>
          <p:cNvPr id="22" name="Picture 21"/>
          <p:cNvPicPr>
            <a:picLocks noChangeAspect="1" noChangeArrowheads="1"/>
          </p:cNvPicPr>
          <p:nvPr/>
        </p:nvPicPr>
        <p:blipFill>
          <a:blip r:embed="rId2"/>
          <a:srcRect/>
          <a:stretch>
            <a:fillRect/>
          </a:stretch>
        </p:blipFill>
        <p:spPr bwMode="auto">
          <a:xfrm>
            <a:off x="4747276" y="2327838"/>
            <a:ext cx="1875649" cy="1036152"/>
          </a:xfrm>
          <a:prstGeom prst="rect">
            <a:avLst/>
          </a:prstGeom>
          <a:noFill/>
          <a:ln w="9525">
            <a:noFill/>
            <a:miter lim="800000"/>
            <a:headEnd/>
            <a:tailEnd/>
          </a:ln>
          <a:effectLst/>
        </p:spPr>
      </p:pic>
      <p:pic>
        <p:nvPicPr>
          <p:cNvPr id="23" name="Picture 22"/>
          <p:cNvPicPr>
            <a:picLocks noChangeAspect="1" noChangeArrowheads="1"/>
          </p:cNvPicPr>
          <p:nvPr/>
        </p:nvPicPr>
        <p:blipFill>
          <a:blip r:embed="rId2"/>
          <a:srcRect/>
          <a:stretch>
            <a:fillRect/>
          </a:stretch>
        </p:blipFill>
        <p:spPr bwMode="auto">
          <a:xfrm>
            <a:off x="2979729" y="2111414"/>
            <a:ext cx="1875649" cy="1036152"/>
          </a:xfrm>
          <a:prstGeom prst="rect">
            <a:avLst/>
          </a:prstGeom>
          <a:noFill/>
          <a:ln w="9525">
            <a:noFill/>
            <a:miter lim="800000"/>
            <a:headEnd/>
            <a:tailEnd/>
          </a:ln>
          <a:effectLst/>
        </p:spPr>
      </p:pic>
      <p:pic>
        <p:nvPicPr>
          <p:cNvPr id="24" name="Picture 23"/>
          <p:cNvPicPr>
            <a:picLocks noChangeAspect="1" noChangeArrowheads="1"/>
          </p:cNvPicPr>
          <p:nvPr/>
        </p:nvPicPr>
        <p:blipFill>
          <a:blip r:embed="rId2"/>
          <a:srcRect/>
          <a:stretch>
            <a:fillRect/>
          </a:stretch>
        </p:blipFill>
        <p:spPr bwMode="auto">
          <a:xfrm>
            <a:off x="22645" y="2130168"/>
            <a:ext cx="2395407" cy="1323278"/>
          </a:xfrm>
          <a:prstGeom prst="rect">
            <a:avLst/>
          </a:prstGeom>
          <a:noFill/>
          <a:ln w="9525">
            <a:noFill/>
            <a:miter lim="800000"/>
            <a:headEnd/>
            <a:tailEnd/>
          </a:ln>
          <a:effectLst/>
        </p:spPr>
      </p:pic>
      <p:pic>
        <p:nvPicPr>
          <p:cNvPr id="25" name="Picture 24"/>
          <p:cNvPicPr>
            <a:picLocks noChangeAspect="1" noChangeArrowheads="1"/>
          </p:cNvPicPr>
          <p:nvPr/>
        </p:nvPicPr>
        <p:blipFill>
          <a:blip r:embed="rId2"/>
          <a:srcRect/>
          <a:stretch>
            <a:fillRect/>
          </a:stretch>
        </p:blipFill>
        <p:spPr bwMode="auto">
          <a:xfrm>
            <a:off x="6823124" y="2358652"/>
            <a:ext cx="1875649" cy="1036152"/>
          </a:xfrm>
          <a:prstGeom prst="rect">
            <a:avLst/>
          </a:prstGeom>
          <a:noFill/>
          <a:ln w="9525">
            <a:noFill/>
            <a:miter lim="800000"/>
            <a:headEnd/>
            <a:tailEnd/>
          </a:ln>
          <a:effectLst/>
        </p:spPr>
      </p:pic>
      <p:pic>
        <p:nvPicPr>
          <p:cNvPr id="26" name="Picture 25"/>
          <p:cNvPicPr>
            <a:picLocks noChangeAspect="1" noChangeArrowheads="1"/>
          </p:cNvPicPr>
          <p:nvPr/>
        </p:nvPicPr>
        <p:blipFill>
          <a:blip r:embed="rId2"/>
          <a:srcRect/>
          <a:stretch>
            <a:fillRect/>
          </a:stretch>
        </p:blipFill>
        <p:spPr bwMode="auto">
          <a:xfrm rot="9900000">
            <a:off x="830836" y="2064103"/>
            <a:ext cx="1875649" cy="1036153"/>
          </a:xfrm>
          <a:prstGeom prst="rect">
            <a:avLst/>
          </a:prstGeom>
          <a:noFill/>
          <a:ln w="9525">
            <a:noFill/>
            <a:miter lim="800000"/>
            <a:headEnd/>
            <a:tailEnd/>
          </a:ln>
          <a:effectLst/>
        </p:spPr>
      </p:pic>
      <p:pic>
        <p:nvPicPr>
          <p:cNvPr id="27" name="Picture 26"/>
          <p:cNvPicPr>
            <a:picLocks noChangeAspect="1" noChangeArrowheads="1"/>
          </p:cNvPicPr>
          <p:nvPr/>
        </p:nvPicPr>
        <p:blipFill>
          <a:blip r:embed="rId2"/>
          <a:srcRect/>
          <a:stretch>
            <a:fillRect/>
          </a:stretch>
        </p:blipFill>
        <p:spPr bwMode="auto">
          <a:xfrm rot="12654183">
            <a:off x="2286261" y="2318189"/>
            <a:ext cx="1875649" cy="1036153"/>
          </a:xfrm>
          <a:prstGeom prst="rect">
            <a:avLst/>
          </a:prstGeom>
          <a:noFill/>
          <a:ln w="9525">
            <a:noFill/>
            <a:miter lim="800000"/>
            <a:headEnd/>
            <a:tailEnd/>
          </a:ln>
          <a:effectLst/>
        </p:spPr>
      </p:pic>
      <p:pic>
        <p:nvPicPr>
          <p:cNvPr id="28" name="Picture 27"/>
          <p:cNvPicPr>
            <a:picLocks noChangeAspect="1" noChangeArrowheads="1"/>
          </p:cNvPicPr>
          <p:nvPr/>
        </p:nvPicPr>
        <p:blipFill>
          <a:blip r:embed="rId2"/>
          <a:srcRect/>
          <a:stretch>
            <a:fillRect/>
          </a:stretch>
        </p:blipFill>
        <p:spPr bwMode="auto">
          <a:xfrm rot="19717715">
            <a:off x="4205768" y="2241576"/>
            <a:ext cx="2395407" cy="1323278"/>
          </a:xfrm>
          <a:prstGeom prst="rect">
            <a:avLst/>
          </a:prstGeom>
          <a:noFill/>
          <a:ln w="9525">
            <a:noFill/>
            <a:miter lim="800000"/>
            <a:headEnd/>
            <a:tailEnd/>
          </a:ln>
          <a:effectLst/>
        </p:spPr>
      </p:pic>
      <p:pic>
        <p:nvPicPr>
          <p:cNvPr id="29" name="Picture 28"/>
          <p:cNvPicPr>
            <a:picLocks noChangeAspect="1" noChangeArrowheads="1"/>
          </p:cNvPicPr>
          <p:nvPr/>
        </p:nvPicPr>
        <p:blipFill>
          <a:blip r:embed="rId2"/>
          <a:srcRect/>
          <a:stretch>
            <a:fillRect/>
          </a:stretch>
        </p:blipFill>
        <p:spPr bwMode="auto">
          <a:xfrm rot="19717715">
            <a:off x="3350007" y="4851279"/>
            <a:ext cx="2395407" cy="1323278"/>
          </a:xfrm>
          <a:prstGeom prst="rect">
            <a:avLst/>
          </a:prstGeom>
          <a:noFill/>
          <a:ln w="9525">
            <a:noFill/>
            <a:miter lim="800000"/>
            <a:headEnd/>
            <a:tailEnd/>
          </a:ln>
          <a:effectLst/>
        </p:spPr>
      </p:pic>
      <p:pic>
        <p:nvPicPr>
          <p:cNvPr id="30" name="Picture 29"/>
          <p:cNvPicPr>
            <a:picLocks noChangeAspect="1" noChangeArrowheads="1"/>
          </p:cNvPicPr>
          <p:nvPr/>
        </p:nvPicPr>
        <p:blipFill>
          <a:blip r:embed="rId2"/>
          <a:srcRect/>
          <a:stretch>
            <a:fillRect/>
          </a:stretch>
        </p:blipFill>
        <p:spPr bwMode="auto">
          <a:xfrm rot="9900000">
            <a:off x="2784525" y="4847103"/>
            <a:ext cx="1875649" cy="1036153"/>
          </a:xfrm>
          <a:prstGeom prst="rect">
            <a:avLst/>
          </a:prstGeom>
          <a:noFill/>
          <a:ln w="9525">
            <a:noFill/>
            <a:miter lim="800000"/>
            <a:headEnd/>
            <a:tailEnd/>
          </a:ln>
          <a:effectLst/>
        </p:spPr>
      </p:pic>
      <p:pic>
        <p:nvPicPr>
          <p:cNvPr id="31" name="Picture 30"/>
          <p:cNvPicPr>
            <a:picLocks noChangeAspect="1" noChangeArrowheads="1"/>
          </p:cNvPicPr>
          <p:nvPr/>
        </p:nvPicPr>
        <p:blipFill>
          <a:blip r:embed="rId2"/>
          <a:srcRect/>
          <a:stretch>
            <a:fillRect/>
          </a:stretch>
        </p:blipFill>
        <p:spPr bwMode="auto">
          <a:xfrm>
            <a:off x="4050904" y="5219966"/>
            <a:ext cx="1875649" cy="1036152"/>
          </a:xfrm>
          <a:prstGeom prst="rect">
            <a:avLst/>
          </a:prstGeom>
          <a:noFill/>
          <a:ln w="9525">
            <a:noFill/>
            <a:miter lim="800000"/>
            <a:headEnd/>
            <a:tailEnd/>
          </a:ln>
          <a:effectLst/>
        </p:spPr>
      </p:pic>
      <p:pic>
        <p:nvPicPr>
          <p:cNvPr id="32" name="Picture 31"/>
          <p:cNvPicPr>
            <a:picLocks noChangeAspect="1" noChangeArrowheads="1"/>
          </p:cNvPicPr>
          <p:nvPr/>
        </p:nvPicPr>
        <p:blipFill>
          <a:blip r:embed="rId2"/>
          <a:srcRect/>
          <a:stretch>
            <a:fillRect/>
          </a:stretch>
        </p:blipFill>
        <p:spPr bwMode="auto">
          <a:xfrm>
            <a:off x="4739336" y="5102643"/>
            <a:ext cx="1875649" cy="1036152"/>
          </a:xfrm>
          <a:prstGeom prst="rect">
            <a:avLst/>
          </a:prstGeom>
          <a:noFill/>
          <a:ln w="9525">
            <a:noFill/>
            <a:miter lim="800000"/>
            <a:headEnd/>
            <a:tailEnd/>
          </a:ln>
          <a:effectLst/>
        </p:spPr>
      </p:pic>
      <p:pic>
        <p:nvPicPr>
          <p:cNvPr id="33" name="Picture 32"/>
          <p:cNvPicPr>
            <a:picLocks noChangeAspect="1" noChangeArrowheads="1"/>
          </p:cNvPicPr>
          <p:nvPr/>
        </p:nvPicPr>
        <p:blipFill>
          <a:blip r:embed="rId2"/>
          <a:srcRect/>
          <a:stretch>
            <a:fillRect/>
          </a:stretch>
        </p:blipFill>
        <p:spPr bwMode="auto">
          <a:xfrm>
            <a:off x="5754215" y="1979528"/>
            <a:ext cx="2395407" cy="1323278"/>
          </a:xfrm>
          <a:prstGeom prst="rect">
            <a:avLst/>
          </a:prstGeom>
          <a:noFill/>
          <a:ln w="9525">
            <a:noFill/>
            <a:miter lim="800000"/>
            <a:headEnd/>
            <a:tailEnd/>
          </a:ln>
          <a:effectLst/>
        </p:spPr>
      </p:pic>
      <p:pic>
        <p:nvPicPr>
          <p:cNvPr id="34" name="Picture 33"/>
          <p:cNvPicPr>
            <a:picLocks noChangeAspect="1" noChangeArrowheads="1"/>
          </p:cNvPicPr>
          <p:nvPr/>
        </p:nvPicPr>
        <p:blipFill>
          <a:blip r:embed="rId2"/>
          <a:srcRect/>
          <a:stretch>
            <a:fillRect/>
          </a:stretch>
        </p:blipFill>
        <p:spPr bwMode="auto">
          <a:xfrm rot="9900000">
            <a:off x="7386026" y="2087279"/>
            <a:ext cx="1875649" cy="1036153"/>
          </a:xfrm>
          <a:prstGeom prst="rect">
            <a:avLst/>
          </a:prstGeom>
          <a:noFill/>
          <a:ln w="9525">
            <a:noFill/>
            <a:miter lim="800000"/>
            <a:headEnd/>
            <a:tailEnd/>
          </a:ln>
          <a:effectLst/>
        </p:spPr>
      </p:pic>
      <p:pic>
        <p:nvPicPr>
          <p:cNvPr id="35" name="Picture 34"/>
          <p:cNvPicPr>
            <a:picLocks noChangeAspect="1" noChangeArrowheads="1"/>
          </p:cNvPicPr>
          <p:nvPr/>
        </p:nvPicPr>
        <p:blipFill>
          <a:blip r:embed="rId2"/>
          <a:srcRect/>
          <a:stretch>
            <a:fillRect/>
          </a:stretch>
        </p:blipFill>
        <p:spPr bwMode="auto">
          <a:xfrm>
            <a:off x="6670724" y="2206252"/>
            <a:ext cx="1875649" cy="1036152"/>
          </a:xfrm>
          <a:prstGeom prst="rect">
            <a:avLst/>
          </a:prstGeom>
          <a:noFill/>
          <a:ln w="9525">
            <a:noFill/>
            <a:miter lim="800000"/>
            <a:headEnd/>
            <a:tailEnd/>
          </a:ln>
          <a:effectLst/>
        </p:spPr>
      </p:pic>
      <p:pic>
        <p:nvPicPr>
          <p:cNvPr id="36" name="Picture 35"/>
          <p:cNvPicPr>
            <a:picLocks noChangeAspect="1" noChangeArrowheads="1"/>
          </p:cNvPicPr>
          <p:nvPr/>
        </p:nvPicPr>
        <p:blipFill>
          <a:blip r:embed="rId2"/>
          <a:srcRect/>
          <a:stretch>
            <a:fillRect/>
          </a:stretch>
        </p:blipFill>
        <p:spPr bwMode="auto">
          <a:xfrm>
            <a:off x="6945928" y="2466492"/>
            <a:ext cx="1875649" cy="1036152"/>
          </a:xfrm>
          <a:prstGeom prst="rect">
            <a:avLst/>
          </a:prstGeom>
          <a:noFill/>
          <a:ln w="9525">
            <a:noFill/>
            <a:miter lim="800000"/>
            <a:headEnd/>
            <a:tailEnd/>
          </a:ln>
          <a:effectLst/>
        </p:spPr>
      </p:pic>
      <p:pic>
        <p:nvPicPr>
          <p:cNvPr id="37" name="Picture 36"/>
          <p:cNvPicPr>
            <a:picLocks noChangeAspect="1" noChangeArrowheads="1"/>
          </p:cNvPicPr>
          <p:nvPr/>
        </p:nvPicPr>
        <p:blipFill>
          <a:blip r:embed="rId2"/>
          <a:srcRect/>
          <a:stretch>
            <a:fillRect/>
          </a:stretch>
        </p:blipFill>
        <p:spPr bwMode="auto">
          <a:xfrm>
            <a:off x="5777173" y="4625007"/>
            <a:ext cx="2395407" cy="1323278"/>
          </a:xfrm>
          <a:prstGeom prst="rect">
            <a:avLst/>
          </a:prstGeom>
          <a:noFill/>
          <a:ln w="9525">
            <a:noFill/>
            <a:miter lim="800000"/>
            <a:headEnd/>
            <a:tailEnd/>
          </a:ln>
          <a:effectLst/>
        </p:spPr>
      </p:pic>
      <p:pic>
        <p:nvPicPr>
          <p:cNvPr id="38" name="Picture 37"/>
          <p:cNvPicPr>
            <a:picLocks noChangeAspect="1" noChangeArrowheads="1"/>
          </p:cNvPicPr>
          <p:nvPr/>
        </p:nvPicPr>
        <p:blipFill>
          <a:blip r:embed="rId2"/>
          <a:srcRect/>
          <a:stretch>
            <a:fillRect/>
          </a:stretch>
        </p:blipFill>
        <p:spPr bwMode="auto">
          <a:xfrm rot="9900000">
            <a:off x="7408984" y="4732758"/>
            <a:ext cx="1875649" cy="1036153"/>
          </a:xfrm>
          <a:prstGeom prst="rect">
            <a:avLst/>
          </a:prstGeom>
          <a:noFill/>
          <a:ln w="9525">
            <a:noFill/>
            <a:miter lim="800000"/>
            <a:headEnd/>
            <a:tailEnd/>
          </a:ln>
          <a:effectLst/>
        </p:spPr>
      </p:pic>
      <p:pic>
        <p:nvPicPr>
          <p:cNvPr id="39" name="Picture 38"/>
          <p:cNvPicPr>
            <a:picLocks noChangeAspect="1" noChangeArrowheads="1"/>
          </p:cNvPicPr>
          <p:nvPr/>
        </p:nvPicPr>
        <p:blipFill>
          <a:blip r:embed="rId2"/>
          <a:srcRect/>
          <a:stretch>
            <a:fillRect/>
          </a:stretch>
        </p:blipFill>
        <p:spPr bwMode="auto">
          <a:xfrm>
            <a:off x="6693682" y="4851731"/>
            <a:ext cx="1875649" cy="1036152"/>
          </a:xfrm>
          <a:prstGeom prst="rect">
            <a:avLst/>
          </a:prstGeom>
          <a:noFill/>
          <a:ln w="9525">
            <a:noFill/>
            <a:miter lim="800000"/>
            <a:headEnd/>
            <a:tailEnd/>
          </a:ln>
          <a:effectLst/>
        </p:spPr>
      </p:pic>
      <p:pic>
        <p:nvPicPr>
          <p:cNvPr id="40" name="Picture 39"/>
          <p:cNvPicPr>
            <a:picLocks noChangeAspect="1" noChangeArrowheads="1"/>
          </p:cNvPicPr>
          <p:nvPr/>
        </p:nvPicPr>
        <p:blipFill>
          <a:blip r:embed="rId2"/>
          <a:srcRect/>
          <a:stretch>
            <a:fillRect/>
          </a:stretch>
        </p:blipFill>
        <p:spPr bwMode="auto">
          <a:xfrm>
            <a:off x="6968886" y="5111971"/>
            <a:ext cx="1875649" cy="1036152"/>
          </a:xfrm>
          <a:prstGeom prst="rect">
            <a:avLst/>
          </a:prstGeom>
          <a:noFill/>
          <a:ln w="9525">
            <a:noFill/>
            <a:miter lim="800000"/>
            <a:headEnd/>
            <a:tailEnd/>
          </a:ln>
          <a:effectLst/>
        </p:spPr>
      </p:pic>
      <p:sp>
        <p:nvSpPr>
          <p:cNvPr id="2" name="Title 1"/>
          <p:cNvSpPr>
            <a:spLocks noGrp="1"/>
          </p:cNvSpPr>
          <p:nvPr>
            <p:ph type="title"/>
          </p:nvPr>
        </p:nvSpPr>
        <p:spPr>
          <a:xfrm>
            <a:off x="2209800" y="182880"/>
            <a:ext cx="6477000" cy="883920"/>
          </a:xfrm>
        </p:spPr>
        <p:txBody>
          <a:bodyPr/>
          <a:lstStyle/>
          <a:p>
            <a:r>
              <a:rPr lang="en-US" smtClean="0"/>
              <a:t>Web sites</a:t>
            </a:r>
            <a:endParaRPr lang="en-US"/>
          </a:p>
        </p:txBody>
      </p:sp>
      <p:sp>
        <p:nvSpPr>
          <p:cNvPr id="3" name="Rectangle 2"/>
          <p:cNvSpPr/>
          <p:nvPr/>
        </p:nvSpPr>
        <p:spPr>
          <a:xfrm>
            <a:off x="304800" y="2590800"/>
            <a:ext cx="8458200" cy="2819400"/>
          </a:xfrm>
          <a:prstGeom prst="rect">
            <a:avLst/>
          </a:prstGeom>
          <a:solidFill>
            <a:schemeClr val="bg1">
              <a:lumMod val="65000"/>
            </a:schemeClr>
          </a:solidFill>
          <a:ln w="12700">
            <a:solidFill>
              <a:schemeClr val="bg1">
                <a:lumMod val="65000"/>
              </a:schemeClr>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4" name="Rectangle 3"/>
          <p:cNvSpPr/>
          <p:nvPr/>
        </p:nvSpPr>
        <p:spPr>
          <a:xfrm>
            <a:off x="457200" y="2743200"/>
            <a:ext cx="2590800" cy="2514600"/>
          </a:xfrm>
          <a:prstGeom prst="rect">
            <a:avLst/>
          </a:prstGeom>
          <a:solidFill>
            <a:schemeClr val="bg1">
              <a:lumMod val="65000"/>
            </a:schemeClr>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5" name="Rectangle 4"/>
          <p:cNvSpPr/>
          <p:nvPr/>
        </p:nvSpPr>
        <p:spPr>
          <a:xfrm>
            <a:off x="3248025" y="2743200"/>
            <a:ext cx="2590800" cy="2514600"/>
          </a:xfrm>
          <a:prstGeom prst="rect">
            <a:avLst/>
          </a:prstGeom>
          <a:solidFill>
            <a:schemeClr val="bg1">
              <a:lumMod val="65000"/>
            </a:schemeClr>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6" name="Rectangle 5"/>
          <p:cNvSpPr/>
          <p:nvPr/>
        </p:nvSpPr>
        <p:spPr>
          <a:xfrm>
            <a:off x="6038850" y="2743200"/>
            <a:ext cx="2590800" cy="2514600"/>
          </a:xfrm>
          <a:prstGeom prst="rect">
            <a:avLst/>
          </a:prstGeom>
          <a:solidFill>
            <a:schemeClr val="bg1">
              <a:lumMod val="65000"/>
            </a:schemeClr>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7" name="Rectangle 6"/>
          <p:cNvSpPr/>
          <p:nvPr/>
        </p:nvSpPr>
        <p:spPr>
          <a:xfrm>
            <a:off x="457200" y="2743200"/>
            <a:ext cx="2590800" cy="457200"/>
          </a:xfrm>
          <a:prstGeom prst="rect">
            <a:avLst/>
          </a:prstGeom>
          <a:solidFill>
            <a:schemeClr val="accent1"/>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r>
              <a:rPr lang="en-US" smtClean="0">
                <a:solidFill>
                  <a:schemeClr val="bg1"/>
                </a:solidFill>
              </a:rPr>
              <a:t>Snel</a:t>
            </a:r>
            <a:endParaRPr lang="en-US" dirty="0" err="1">
              <a:solidFill>
                <a:schemeClr val="bg1"/>
              </a:solidFill>
            </a:endParaRPr>
          </a:p>
        </p:txBody>
      </p:sp>
      <p:sp>
        <p:nvSpPr>
          <p:cNvPr id="8" name="Rectangle 7"/>
          <p:cNvSpPr/>
          <p:nvPr/>
        </p:nvSpPr>
        <p:spPr>
          <a:xfrm>
            <a:off x="3248025" y="2743200"/>
            <a:ext cx="2590800" cy="457200"/>
          </a:xfrm>
          <a:prstGeom prst="rect">
            <a:avLst/>
          </a:prstGeom>
          <a:solidFill>
            <a:schemeClr val="accent1"/>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r>
              <a:rPr lang="en-US" smtClean="0">
                <a:solidFill>
                  <a:schemeClr val="bg1"/>
                </a:solidFill>
              </a:rPr>
              <a:t>Toepassingen</a:t>
            </a:r>
            <a:endParaRPr lang="en-US" dirty="0" err="1">
              <a:solidFill>
                <a:schemeClr val="bg1"/>
              </a:solidFill>
            </a:endParaRPr>
          </a:p>
        </p:txBody>
      </p:sp>
      <p:sp>
        <p:nvSpPr>
          <p:cNvPr id="9" name="Rectangle 8"/>
          <p:cNvSpPr/>
          <p:nvPr/>
        </p:nvSpPr>
        <p:spPr>
          <a:xfrm>
            <a:off x="6038850" y="2743200"/>
            <a:ext cx="2590800" cy="457200"/>
          </a:xfrm>
          <a:prstGeom prst="rect">
            <a:avLst/>
          </a:prstGeom>
          <a:solidFill>
            <a:schemeClr val="accent1"/>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r>
              <a:rPr lang="en-US">
                <a:solidFill>
                  <a:schemeClr val="bg1"/>
                </a:solidFill>
              </a:rPr>
              <a:t>Goedkoop</a:t>
            </a:r>
            <a:endParaRPr lang="en-US" dirty="0" err="1">
              <a:solidFill>
                <a:schemeClr val="bg1"/>
              </a:solidFill>
            </a:endParaRPr>
          </a:p>
        </p:txBody>
      </p:sp>
      <p:sp>
        <p:nvSpPr>
          <p:cNvPr id="10" name="TextBox 9"/>
          <p:cNvSpPr txBox="1"/>
          <p:nvPr/>
        </p:nvSpPr>
        <p:spPr>
          <a:xfrm>
            <a:off x="549089" y="3303117"/>
            <a:ext cx="2422711" cy="1477328"/>
          </a:xfrm>
          <a:prstGeom prst="rect">
            <a:avLst/>
          </a:prstGeom>
          <a:noFill/>
        </p:spPr>
        <p:txBody>
          <a:bodyPr wrap="square" rtlCol="0">
            <a:spAutoFit/>
          </a:bodyPr>
          <a:lstStyle/>
          <a:p>
            <a:r>
              <a:rPr lang="en-US" smtClean="0">
                <a:solidFill>
                  <a:schemeClr val="bg1"/>
                </a:solidFill>
              </a:rPr>
              <a:t>Deploy een web site in minuten</a:t>
            </a:r>
          </a:p>
          <a:p>
            <a:endParaRPr lang="en-US">
              <a:solidFill>
                <a:schemeClr val="bg1"/>
              </a:solidFill>
            </a:endParaRPr>
          </a:p>
          <a:p>
            <a:r>
              <a:rPr lang="en-US" smtClean="0">
                <a:solidFill>
                  <a:schemeClr val="bg1"/>
                </a:solidFill>
              </a:rPr>
              <a:t>Schaal een website eenvoudig uit</a:t>
            </a:r>
            <a:endParaRPr lang="en-US">
              <a:solidFill>
                <a:schemeClr val="bg1"/>
              </a:solidFill>
            </a:endParaRPr>
          </a:p>
        </p:txBody>
      </p:sp>
      <p:sp>
        <p:nvSpPr>
          <p:cNvPr id="11" name="TextBox 10"/>
          <p:cNvSpPr txBox="1"/>
          <p:nvPr/>
        </p:nvSpPr>
        <p:spPr>
          <a:xfrm>
            <a:off x="3322544" y="3303117"/>
            <a:ext cx="2422711" cy="1754326"/>
          </a:xfrm>
          <a:prstGeom prst="rect">
            <a:avLst/>
          </a:prstGeom>
          <a:noFill/>
        </p:spPr>
        <p:txBody>
          <a:bodyPr wrap="square" rtlCol="0">
            <a:spAutoFit/>
          </a:bodyPr>
          <a:lstStyle/>
          <a:p>
            <a:r>
              <a:rPr lang="en-US" smtClean="0">
                <a:solidFill>
                  <a:schemeClr val="bg1"/>
                </a:solidFill>
              </a:rPr>
              <a:t>Maak gebruik van meerdere datacenter (spreiding)</a:t>
            </a:r>
          </a:p>
          <a:p>
            <a:endParaRPr lang="en-US">
              <a:solidFill>
                <a:schemeClr val="bg1"/>
              </a:solidFill>
            </a:endParaRPr>
          </a:p>
          <a:p>
            <a:r>
              <a:rPr lang="en-US" smtClean="0">
                <a:solidFill>
                  <a:schemeClr val="bg1"/>
                </a:solidFill>
              </a:rPr>
              <a:t>Gebruik andere Azure componenten</a:t>
            </a:r>
            <a:endParaRPr lang="en-US">
              <a:solidFill>
                <a:schemeClr val="bg1"/>
              </a:solidFill>
            </a:endParaRPr>
          </a:p>
        </p:txBody>
      </p:sp>
      <p:sp>
        <p:nvSpPr>
          <p:cNvPr id="12" name="TextBox 11"/>
          <p:cNvSpPr txBox="1"/>
          <p:nvPr/>
        </p:nvSpPr>
        <p:spPr>
          <a:xfrm>
            <a:off x="6122894" y="3303117"/>
            <a:ext cx="2422711" cy="1200329"/>
          </a:xfrm>
          <a:prstGeom prst="rect">
            <a:avLst/>
          </a:prstGeom>
          <a:noFill/>
        </p:spPr>
        <p:txBody>
          <a:bodyPr wrap="square" rtlCol="0">
            <a:spAutoFit/>
          </a:bodyPr>
          <a:lstStyle/>
          <a:p>
            <a:r>
              <a:rPr lang="en-US" smtClean="0">
                <a:solidFill>
                  <a:schemeClr val="bg1"/>
                </a:solidFill>
              </a:rPr>
              <a:t>Prijzen varieren van gratis tot ~222 euro/mnd (1 Large instance)</a:t>
            </a:r>
            <a:endParaRPr lang="en-US">
              <a:solidFill>
                <a:schemeClr val="bg1"/>
              </a:solidFill>
            </a:endParaRPr>
          </a:p>
        </p:txBody>
      </p:sp>
    </p:spTree>
    <p:extLst>
      <p:ext uri="{BB962C8B-B14F-4D97-AF65-F5344CB8AC3E}">
        <p14:creationId xmlns:p14="http://schemas.microsoft.com/office/powerpoint/2010/main" val="36708896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66" t="1117"/>
          <a:stretch/>
        </p:blipFill>
        <p:spPr>
          <a:xfrm>
            <a:off x="0" y="1600200"/>
            <a:ext cx="9144000" cy="6743380"/>
          </a:xfrm>
        </p:spPr>
      </p:pic>
      <p:sp>
        <p:nvSpPr>
          <p:cNvPr id="7" name="Title 1"/>
          <p:cNvSpPr>
            <a:spLocks noGrp="1"/>
          </p:cNvSpPr>
          <p:nvPr>
            <p:ph type="title"/>
          </p:nvPr>
        </p:nvSpPr>
        <p:spPr>
          <a:xfrm>
            <a:off x="2209800" y="178526"/>
            <a:ext cx="7010400" cy="1269274"/>
          </a:xfrm>
          <a:ln>
            <a:noFill/>
          </a:ln>
        </p:spPr>
        <p:txBody>
          <a:bodyPr>
            <a:normAutofit fontScale="90000"/>
          </a:bodyPr>
          <a:lstStyle/>
          <a:p>
            <a:r>
              <a:rPr lang="en-US" smtClean="0"/>
              <a:t>Web sites</a:t>
            </a:r>
            <a:br>
              <a:rPr lang="en-US" smtClean="0"/>
            </a:br>
            <a:r>
              <a:rPr lang="en-US" smtClean="0">
                <a:solidFill>
                  <a:schemeClr val="tx2"/>
                </a:solidFill>
              </a:rPr>
              <a:t>DEMO</a:t>
            </a:r>
            <a:endParaRPr lang="en-US" dirty="0">
              <a:solidFill>
                <a:schemeClr val="tx2"/>
              </a:solidFill>
            </a:endParaRPr>
          </a:p>
        </p:txBody>
      </p:sp>
    </p:spTree>
    <p:extLst>
      <p:ext uri="{BB962C8B-B14F-4D97-AF65-F5344CB8AC3E}">
        <p14:creationId xmlns:p14="http://schemas.microsoft.com/office/powerpoint/2010/main" val="779689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Bus</a:t>
            </a:r>
            <a:endParaRPr lang="en-US" dirty="0"/>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42500"/>
          <a:stretch/>
        </p:blipFill>
        <p:spPr>
          <a:xfrm>
            <a:off x="0" y="1600200"/>
            <a:ext cx="9144000" cy="5257800"/>
          </a:xfrm>
          <a:prstGeom prst="rect">
            <a:avLst/>
          </a:prstGeom>
        </p:spPr>
      </p:pic>
    </p:spTree>
    <p:extLst>
      <p:ext uri="{BB962C8B-B14F-4D97-AF65-F5344CB8AC3E}">
        <p14:creationId xmlns:p14="http://schemas.microsoft.com/office/powerpoint/2010/main" val="3669127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64609" y="3994348"/>
            <a:ext cx="8037837" cy="1935646"/>
          </a:xfrm>
          <a:prstGeom prst="rect">
            <a:avLst/>
          </a:prstGeom>
          <a:solidFill>
            <a:schemeClr val="bg1">
              <a:lumMod val="65000"/>
            </a:schemeClr>
          </a:solidFill>
          <a:ln w="12700">
            <a:solidFill>
              <a:schemeClr val="bg1">
                <a:lumMod val="65000"/>
              </a:schemeClr>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pic>
        <p:nvPicPr>
          <p:cNvPr id="100" name="Picture 99"/>
          <p:cNvPicPr>
            <a:picLocks noChangeAspect="1" noChangeArrowheads="1"/>
          </p:cNvPicPr>
          <p:nvPr/>
        </p:nvPicPr>
        <p:blipFill>
          <a:blip r:embed="rId3"/>
          <a:srcRect/>
          <a:stretch>
            <a:fillRect/>
          </a:stretch>
        </p:blipFill>
        <p:spPr bwMode="auto">
          <a:xfrm>
            <a:off x="2290560" y="4844019"/>
            <a:ext cx="1284491" cy="1036152"/>
          </a:xfrm>
          <a:prstGeom prst="rect">
            <a:avLst/>
          </a:prstGeom>
          <a:noFill/>
          <a:ln w="9525">
            <a:noFill/>
            <a:miter lim="800000"/>
            <a:headEnd/>
            <a:tailEnd/>
          </a:ln>
          <a:effectLst/>
        </p:spPr>
      </p:pic>
      <p:grpSp>
        <p:nvGrpSpPr>
          <p:cNvPr id="61" name="Group 60"/>
          <p:cNvGrpSpPr/>
          <p:nvPr/>
        </p:nvGrpSpPr>
        <p:grpSpPr>
          <a:xfrm>
            <a:off x="1081868" y="4182630"/>
            <a:ext cx="2450290" cy="1709722"/>
            <a:chOff x="973138" y="1219200"/>
            <a:chExt cx="10683875" cy="5218012"/>
          </a:xfrm>
        </p:grpSpPr>
        <p:grpSp>
          <p:nvGrpSpPr>
            <p:cNvPr id="62" name="Group 61"/>
            <p:cNvGrpSpPr/>
            <p:nvPr/>
          </p:nvGrpSpPr>
          <p:grpSpPr>
            <a:xfrm>
              <a:off x="973138" y="1219200"/>
              <a:ext cx="10683875" cy="4267200"/>
              <a:chOff x="973138" y="1219200"/>
              <a:chExt cx="10683875" cy="4267200"/>
            </a:xfrm>
          </p:grpSpPr>
          <p:grpSp>
            <p:nvGrpSpPr>
              <p:cNvPr id="66" name="Group 65"/>
              <p:cNvGrpSpPr/>
              <p:nvPr/>
            </p:nvGrpSpPr>
            <p:grpSpPr>
              <a:xfrm>
                <a:off x="973138" y="1219200"/>
                <a:ext cx="10683875" cy="4267200"/>
                <a:chOff x="973138" y="1219200"/>
                <a:chExt cx="10683875" cy="4267200"/>
              </a:xfrm>
            </p:grpSpPr>
            <p:pic>
              <p:nvPicPr>
                <p:cNvPr id="79" name="Picture 78"/>
                <p:cNvPicPr>
                  <a:picLocks noChangeAspect="1" noChangeArrowheads="1"/>
                </p:cNvPicPr>
                <p:nvPr/>
              </p:nvPicPr>
              <p:blipFill>
                <a:blip r:embed="rId3"/>
                <a:srcRect/>
                <a:stretch>
                  <a:fillRect/>
                </a:stretch>
              </p:blipFill>
              <p:spPr bwMode="auto">
                <a:xfrm>
                  <a:off x="973138" y="1447800"/>
                  <a:ext cx="7152701" cy="4038600"/>
                </a:xfrm>
                <a:prstGeom prst="rect">
                  <a:avLst/>
                </a:prstGeom>
                <a:noFill/>
                <a:ln w="9525">
                  <a:noFill/>
                  <a:miter lim="800000"/>
                  <a:headEnd/>
                  <a:tailEnd/>
                </a:ln>
                <a:effectLst/>
              </p:spPr>
            </p:pic>
            <p:pic>
              <p:nvPicPr>
                <p:cNvPr id="85" name="Picture 84"/>
                <p:cNvPicPr>
                  <a:picLocks noChangeAspect="1" noChangeArrowheads="1"/>
                </p:cNvPicPr>
                <p:nvPr/>
              </p:nvPicPr>
              <p:blipFill>
                <a:blip r:embed="rId3"/>
                <a:srcRect/>
                <a:stretch>
                  <a:fillRect/>
                </a:stretch>
              </p:blipFill>
              <p:spPr bwMode="auto">
                <a:xfrm>
                  <a:off x="4504312" y="1219200"/>
                  <a:ext cx="7152701" cy="4038600"/>
                </a:xfrm>
                <a:prstGeom prst="rect">
                  <a:avLst/>
                </a:prstGeom>
                <a:noFill/>
                <a:ln w="9525">
                  <a:noFill/>
                  <a:miter lim="800000"/>
                  <a:headEnd/>
                  <a:tailEnd/>
                </a:ln>
                <a:effectLst/>
              </p:spPr>
            </p:pic>
          </p:grpSp>
          <p:pic>
            <p:nvPicPr>
              <p:cNvPr id="67" name="Picture 66"/>
              <p:cNvPicPr>
                <a:picLocks noChangeAspect="1" noChangeArrowheads="1"/>
              </p:cNvPicPr>
              <p:nvPr/>
            </p:nvPicPr>
            <p:blipFill>
              <a:blip r:embed="rId3"/>
              <a:srcRect/>
              <a:stretch>
                <a:fillRect/>
              </a:stretch>
            </p:blipFill>
            <p:spPr bwMode="auto">
              <a:xfrm rot="9900000">
                <a:off x="1286950" y="1509107"/>
                <a:ext cx="5600700" cy="3162300"/>
              </a:xfrm>
              <a:prstGeom prst="rect">
                <a:avLst/>
              </a:prstGeom>
              <a:noFill/>
              <a:ln w="9525">
                <a:noFill/>
                <a:miter lim="800000"/>
                <a:headEnd/>
                <a:tailEnd/>
              </a:ln>
              <a:effectLst/>
            </p:spPr>
          </p:pic>
        </p:grpSp>
        <p:pic>
          <p:nvPicPr>
            <p:cNvPr id="63" name="Picture 62"/>
            <p:cNvPicPr>
              <a:picLocks noChangeAspect="1" noChangeArrowheads="1"/>
            </p:cNvPicPr>
            <p:nvPr/>
          </p:nvPicPr>
          <p:blipFill>
            <a:blip r:embed="rId3"/>
            <a:srcRect/>
            <a:stretch>
              <a:fillRect/>
            </a:stretch>
          </p:blipFill>
          <p:spPr bwMode="auto">
            <a:xfrm>
              <a:off x="1847329" y="3274912"/>
              <a:ext cx="5600701" cy="3162300"/>
            </a:xfrm>
            <a:prstGeom prst="rect">
              <a:avLst/>
            </a:prstGeom>
            <a:noFill/>
            <a:ln w="9525">
              <a:noFill/>
              <a:miter lim="800000"/>
              <a:headEnd/>
              <a:tailEnd/>
            </a:ln>
            <a:effectLst/>
          </p:spPr>
        </p:pic>
      </p:grpSp>
      <p:sp>
        <p:nvSpPr>
          <p:cNvPr id="92" name="TextBox 91"/>
          <p:cNvSpPr txBox="1"/>
          <p:nvPr/>
        </p:nvSpPr>
        <p:spPr>
          <a:xfrm rot="16200000">
            <a:off x="-345331" y="4810580"/>
            <a:ext cx="1931604" cy="299139"/>
          </a:xfrm>
          <a:prstGeom prst="rect">
            <a:avLst/>
          </a:prstGeom>
          <a:ln>
            <a:tailEnd type="stealth" w="lg" len="lg"/>
          </a:ln>
        </p:spPr>
        <p:style>
          <a:lnRef idx="0">
            <a:schemeClr val="accent2"/>
          </a:lnRef>
          <a:fillRef idx="1001">
            <a:schemeClr val="dk2"/>
          </a:fillRef>
          <a:effectRef idx="3">
            <a:schemeClr val="accent2"/>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lgn="ctr">
              <a:defRPr sz="1632">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WINDOWS AZURE</a:t>
            </a:r>
          </a:p>
        </p:txBody>
      </p:sp>
      <p:sp>
        <p:nvSpPr>
          <p:cNvPr id="80" name="Rectangle 79"/>
          <p:cNvSpPr/>
          <p:nvPr/>
        </p:nvSpPr>
        <p:spPr>
          <a:xfrm>
            <a:off x="791054" y="2084378"/>
            <a:ext cx="8034540" cy="1543850"/>
          </a:xfrm>
          <a:prstGeom prst="rect">
            <a:avLst/>
          </a:prstGeom>
          <a:solidFill>
            <a:schemeClr val="bg1">
              <a:lumMod val="65000"/>
            </a:schemeClr>
          </a:solidFill>
          <a:ln>
            <a:solidFill>
              <a:schemeClr val="bg1">
                <a:lumMod val="65000"/>
              </a:schemeClr>
            </a:solidFill>
            <a:tailEnd type="stealth" w="lg" len="lg"/>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82" name="TextBox 81"/>
          <p:cNvSpPr txBox="1"/>
          <p:nvPr/>
        </p:nvSpPr>
        <p:spPr>
          <a:xfrm rot="16200000">
            <a:off x="-129496" y="2708883"/>
            <a:ext cx="1550683" cy="301709"/>
          </a:xfrm>
          <a:prstGeom prst="rect">
            <a:avLst/>
          </a:prstGeom>
          <a:solidFill>
            <a:schemeClr val="tx2"/>
          </a:solidFill>
          <a:ln>
            <a:tailEnd type="stealth" w="lg" len="lg"/>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lgn="ctr">
              <a:defRPr sz="1632">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ENTERPRISE</a:t>
            </a:r>
          </a:p>
        </p:txBody>
      </p:sp>
      <p:cxnSp>
        <p:nvCxnSpPr>
          <p:cNvPr id="114" name="Elbow Connector 113"/>
          <p:cNvCxnSpPr>
            <a:stCxn id="49" idx="1"/>
            <a:endCxn id="14" idx="3"/>
          </p:cNvCxnSpPr>
          <p:nvPr/>
        </p:nvCxnSpPr>
        <p:spPr>
          <a:xfrm rot="10800000" flipV="1">
            <a:off x="5342411" y="2871397"/>
            <a:ext cx="979804" cy="377767"/>
          </a:xfrm>
          <a:prstGeom prst="bentConnector3">
            <a:avLst>
              <a:gd name="adj1" fmla="val 50000"/>
            </a:avLst>
          </a:prstGeom>
          <a:ln w="28575">
            <a:solidFill>
              <a:schemeClr val="accent1"/>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40" name="Group 139"/>
          <p:cNvGrpSpPr/>
          <p:nvPr/>
        </p:nvGrpSpPr>
        <p:grpSpPr>
          <a:xfrm>
            <a:off x="1726237" y="5654334"/>
            <a:ext cx="2310981" cy="255402"/>
            <a:chOff x="2690699" y="2933515"/>
            <a:chExt cx="3081744" cy="340584"/>
          </a:xfrm>
        </p:grpSpPr>
        <p:sp>
          <p:nvSpPr>
            <p:cNvPr id="141" name="Oval 140"/>
            <p:cNvSpPr/>
            <p:nvPr/>
          </p:nvSpPr>
          <p:spPr>
            <a:xfrm>
              <a:off x="2690699" y="2933515"/>
              <a:ext cx="340586" cy="340584"/>
            </a:xfrm>
            <a:prstGeom prst="ellipse">
              <a:avLst/>
            </a:prstGeom>
            <a:solidFill>
              <a:schemeClr val="bg1">
                <a:lumMod val="85000"/>
              </a:schemeClr>
            </a:solidFill>
            <a:ln>
              <a:tailEnd type="stealth" w="lg" len="lg"/>
            </a:ln>
          </p:spPr>
          <p:style>
            <a:lnRef idx="0">
              <a:schemeClr val="accent1"/>
            </a:lnRef>
            <a:fillRef idx="3">
              <a:schemeClr val="accent1"/>
            </a:fillRef>
            <a:effectRef idx="3">
              <a:schemeClr val="accent1"/>
            </a:effectRef>
            <a:fontRef idx="minor">
              <a:schemeClr val="lt1"/>
            </a:fontRef>
          </p:style>
          <p:txBody>
            <a:bodyPr wrap="none" bIns="34285" rtlCol="0" anchor="ctr"/>
            <a:lstStyle/>
            <a:p>
              <a:pPr algn="ctr"/>
              <a:r>
                <a:rPr lang="en-US" sz="1200" smtClean="0">
                  <a:solidFill>
                    <a:schemeClr val="tx1"/>
                  </a:solidFill>
                </a:rPr>
                <a:t>1</a:t>
              </a:r>
              <a:endParaRPr lang="en-US" sz="1200" dirty="0">
                <a:solidFill>
                  <a:schemeClr val="tx1"/>
                </a:solidFill>
              </a:endParaRPr>
            </a:p>
          </p:txBody>
        </p:sp>
        <p:sp>
          <p:nvSpPr>
            <p:cNvPr id="142" name="TextBox 141"/>
            <p:cNvSpPr txBox="1"/>
            <p:nvPr/>
          </p:nvSpPr>
          <p:spPr>
            <a:xfrm>
              <a:off x="3022421" y="2965307"/>
              <a:ext cx="2750022" cy="307819"/>
            </a:xfrm>
            <a:prstGeom prst="rect">
              <a:avLst/>
            </a:prstGeom>
            <a:noFill/>
          </p:spPr>
          <p:txBody>
            <a:bodyPr wrap="square" rtlCol="0">
              <a:spAutoFit/>
            </a:bodyPr>
            <a:lstStyle>
              <a:defPPr>
                <a:defRPr lang="en-US"/>
              </a:defPPr>
              <a:lvl1pPr algn="ctr">
                <a:defRPr sz="1400" b="1" i="1">
                  <a:solidFill>
                    <a:schemeClr val="tx2"/>
                  </a:solidFill>
                </a:defRPr>
              </a:lvl1pPr>
            </a:lstStyle>
            <a:p>
              <a:pPr algn="l"/>
              <a:r>
                <a:rPr lang="en-US" sz="900" b="0" i="0" smtClean="0">
                  <a:solidFill>
                    <a:schemeClr val="bg1"/>
                  </a:solidFill>
                </a:rPr>
                <a:t>Create queues/topics</a:t>
              </a:r>
              <a:endParaRPr lang="en-US" sz="900" b="0" i="0" dirty="0">
                <a:solidFill>
                  <a:schemeClr val="bg1"/>
                </a:solidFill>
              </a:endParaRPr>
            </a:p>
          </p:txBody>
        </p:sp>
      </p:grpSp>
      <p:cxnSp>
        <p:nvCxnSpPr>
          <p:cNvPr id="13" name="Elbow Connector 12"/>
          <p:cNvCxnSpPr>
            <a:stCxn id="117" idx="1"/>
            <a:endCxn id="100" idx="3"/>
          </p:cNvCxnSpPr>
          <p:nvPr/>
        </p:nvCxnSpPr>
        <p:spPr>
          <a:xfrm rot="10800000" flipV="1">
            <a:off x="3575051" y="4475951"/>
            <a:ext cx="2747164" cy="886143"/>
          </a:xfrm>
          <a:prstGeom prst="bentConnector3">
            <a:avLst>
              <a:gd name="adj1" fmla="val 50000"/>
            </a:avLst>
          </a:prstGeom>
          <a:ln w="285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5" name="Group 114"/>
          <p:cNvGrpSpPr/>
          <p:nvPr/>
        </p:nvGrpSpPr>
        <p:grpSpPr>
          <a:xfrm>
            <a:off x="6322215" y="4167543"/>
            <a:ext cx="1428549" cy="583244"/>
            <a:chOff x="8380412" y="4043544"/>
            <a:chExt cx="1905001" cy="777770"/>
          </a:xfrm>
          <a:solidFill>
            <a:schemeClr val="tx2"/>
          </a:solidFill>
        </p:grpSpPr>
        <p:sp>
          <p:nvSpPr>
            <p:cNvPr id="116" name="Rounded Rectangle 115"/>
            <p:cNvSpPr/>
            <p:nvPr/>
          </p:nvSpPr>
          <p:spPr>
            <a:xfrm>
              <a:off x="8380413" y="4043544"/>
              <a:ext cx="1905000" cy="777770"/>
            </a:xfrm>
            <a:prstGeom prst="roundRect">
              <a:avLst>
                <a:gd name="adj" fmla="val 0"/>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275" dirty="0" err="1">
                <a:solidFill>
                  <a:schemeClr val="bg1"/>
                </a:solidFill>
              </a:endParaRPr>
            </a:p>
          </p:txBody>
        </p:sp>
        <p:sp>
          <p:nvSpPr>
            <p:cNvPr id="117" name="TextBox 116"/>
            <p:cNvSpPr txBox="1"/>
            <p:nvPr/>
          </p:nvSpPr>
          <p:spPr>
            <a:xfrm>
              <a:off x="8380412" y="4270148"/>
              <a:ext cx="1905000" cy="369332"/>
            </a:xfrm>
            <a:prstGeom prst="rect">
              <a:avLst/>
            </a:prstGeom>
            <a:grpFill/>
          </p:spPr>
          <p:txBody>
            <a:bodyPr wrap="square" rtlCol="0" anchor="ctr" anchorCtr="0">
              <a:noAutofit/>
            </a:bodyPr>
            <a:lstStyle/>
            <a:p>
              <a:pPr algn="ctr">
                <a:buClr>
                  <a:schemeClr val="tx1"/>
                </a:buClr>
              </a:pPr>
              <a:r>
                <a:rPr lang="en-US" sz="1250" b="1" smtClean="0">
                  <a:solidFill>
                    <a:schemeClr val="bg1"/>
                  </a:solidFill>
                </a:rPr>
                <a:t>Application</a:t>
              </a:r>
              <a:endParaRPr lang="en-US" sz="1250" b="1" dirty="0">
                <a:solidFill>
                  <a:schemeClr val="bg1"/>
                </a:solidFill>
              </a:endParaRPr>
            </a:p>
          </p:txBody>
        </p:sp>
      </p:grpSp>
      <p:cxnSp>
        <p:nvCxnSpPr>
          <p:cNvPr id="9" name="Straight Connector 8"/>
          <p:cNvCxnSpPr/>
          <p:nvPr/>
        </p:nvCxnSpPr>
        <p:spPr>
          <a:xfrm>
            <a:off x="6729251" y="2735840"/>
            <a:ext cx="895685"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itle 1"/>
          <p:cNvSpPr>
            <a:spLocks noGrp="1"/>
          </p:cNvSpPr>
          <p:nvPr>
            <p:ph type="title"/>
          </p:nvPr>
        </p:nvSpPr>
        <p:spPr>
          <a:xfrm>
            <a:off x="2209800" y="178526"/>
            <a:ext cx="6477000" cy="888274"/>
          </a:xfrm>
        </p:spPr>
        <p:txBody>
          <a:bodyPr/>
          <a:lstStyle/>
          <a:p>
            <a:r>
              <a:rPr lang="en-US" smtClean="0"/>
              <a:t>Service Bus</a:t>
            </a:r>
            <a:endParaRPr lang="en-US" dirty="0"/>
          </a:p>
        </p:txBody>
      </p:sp>
      <p:grpSp>
        <p:nvGrpSpPr>
          <p:cNvPr id="47" name="Group 46"/>
          <p:cNvGrpSpPr/>
          <p:nvPr/>
        </p:nvGrpSpPr>
        <p:grpSpPr>
          <a:xfrm>
            <a:off x="6322215" y="2562989"/>
            <a:ext cx="1428548" cy="583244"/>
            <a:chOff x="8380412" y="4043544"/>
            <a:chExt cx="1905000" cy="777770"/>
          </a:xfrm>
          <a:solidFill>
            <a:schemeClr val="tx2"/>
          </a:solidFill>
        </p:grpSpPr>
        <p:sp>
          <p:nvSpPr>
            <p:cNvPr id="48" name="Rounded Rectangle 47"/>
            <p:cNvSpPr/>
            <p:nvPr/>
          </p:nvSpPr>
          <p:spPr>
            <a:xfrm>
              <a:off x="8380412" y="4043544"/>
              <a:ext cx="1905000" cy="777770"/>
            </a:xfrm>
            <a:prstGeom prst="roundRect">
              <a:avLst>
                <a:gd name="adj" fmla="val 0"/>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275" dirty="0" err="1">
                <a:solidFill>
                  <a:schemeClr val="bg1"/>
                </a:solidFill>
              </a:endParaRPr>
            </a:p>
          </p:txBody>
        </p:sp>
        <p:sp>
          <p:nvSpPr>
            <p:cNvPr id="49" name="TextBox 48"/>
            <p:cNvSpPr txBox="1"/>
            <p:nvPr/>
          </p:nvSpPr>
          <p:spPr>
            <a:xfrm>
              <a:off x="8380412" y="4270148"/>
              <a:ext cx="1905000" cy="369332"/>
            </a:xfrm>
            <a:prstGeom prst="rect">
              <a:avLst/>
            </a:prstGeom>
            <a:grpFill/>
          </p:spPr>
          <p:txBody>
            <a:bodyPr wrap="square" rtlCol="0" anchor="ctr" anchorCtr="0">
              <a:noAutofit/>
            </a:bodyPr>
            <a:lstStyle/>
            <a:p>
              <a:pPr algn="ctr">
                <a:buClr>
                  <a:schemeClr val="tx1"/>
                </a:buClr>
              </a:pPr>
              <a:r>
                <a:rPr lang="en-US" sz="1250" b="1" smtClean="0">
                  <a:solidFill>
                    <a:schemeClr val="bg1"/>
                  </a:solidFill>
                </a:rPr>
                <a:t>Application</a:t>
              </a:r>
              <a:endParaRPr lang="en-US" sz="1250" b="1" dirty="0">
                <a:solidFill>
                  <a:schemeClr val="bg1"/>
                </a:solidFill>
              </a:endParaRPr>
            </a:p>
          </p:txBody>
        </p:sp>
      </p:grpSp>
      <p:sp>
        <p:nvSpPr>
          <p:cNvPr id="2" name="Can 1"/>
          <p:cNvSpPr/>
          <p:nvPr/>
        </p:nvSpPr>
        <p:spPr>
          <a:xfrm rot="16200000">
            <a:off x="2170447" y="4335877"/>
            <a:ext cx="289034" cy="1177453"/>
          </a:xfrm>
          <a:prstGeom prst="can">
            <a:avLst/>
          </a:prstGeom>
          <a:solidFill>
            <a:schemeClr val="tx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1955171" y="2564681"/>
            <a:ext cx="1428548" cy="583244"/>
            <a:chOff x="8380412" y="4043544"/>
            <a:chExt cx="1905000" cy="777770"/>
          </a:xfrm>
          <a:solidFill>
            <a:schemeClr val="tx2"/>
          </a:solidFill>
        </p:grpSpPr>
        <p:sp>
          <p:nvSpPr>
            <p:cNvPr id="52" name="Rounded Rectangle 51"/>
            <p:cNvSpPr/>
            <p:nvPr/>
          </p:nvSpPr>
          <p:spPr>
            <a:xfrm>
              <a:off x="8380412" y="4043544"/>
              <a:ext cx="1905000" cy="777770"/>
            </a:xfrm>
            <a:prstGeom prst="roundRect">
              <a:avLst>
                <a:gd name="adj" fmla="val 0"/>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275" dirty="0" err="1">
                <a:solidFill>
                  <a:schemeClr val="bg1"/>
                </a:solidFill>
              </a:endParaRPr>
            </a:p>
          </p:txBody>
        </p:sp>
        <p:sp>
          <p:nvSpPr>
            <p:cNvPr id="53" name="TextBox 52"/>
            <p:cNvSpPr txBox="1"/>
            <p:nvPr/>
          </p:nvSpPr>
          <p:spPr>
            <a:xfrm>
              <a:off x="8380412" y="4270148"/>
              <a:ext cx="1905000" cy="369332"/>
            </a:xfrm>
            <a:prstGeom prst="rect">
              <a:avLst/>
            </a:prstGeom>
            <a:grpFill/>
          </p:spPr>
          <p:txBody>
            <a:bodyPr wrap="square" rtlCol="0" anchor="ctr" anchorCtr="0">
              <a:noAutofit/>
            </a:bodyPr>
            <a:lstStyle/>
            <a:p>
              <a:pPr algn="ctr">
                <a:buClr>
                  <a:schemeClr val="tx1"/>
                </a:buClr>
              </a:pPr>
              <a:r>
                <a:rPr lang="en-US" sz="1250" b="1" smtClean="0">
                  <a:solidFill>
                    <a:schemeClr val="bg1"/>
                  </a:solidFill>
                </a:rPr>
                <a:t>Application</a:t>
              </a:r>
              <a:endParaRPr lang="en-US" sz="1250" b="1" dirty="0">
                <a:solidFill>
                  <a:schemeClr val="bg1"/>
                </a:solidFill>
              </a:endParaRPr>
            </a:p>
          </p:txBody>
        </p:sp>
      </p:grpSp>
      <p:sp>
        <p:nvSpPr>
          <p:cNvPr id="14" name="Can 13"/>
          <p:cNvSpPr/>
          <p:nvPr/>
        </p:nvSpPr>
        <p:spPr>
          <a:xfrm rot="16200000">
            <a:off x="4531532" y="2679940"/>
            <a:ext cx="483308" cy="1138450"/>
          </a:xfrm>
          <a:prstGeom prst="can">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a:stCxn id="14" idx="2"/>
            <a:endCxn id="85" idx="3"/>
          </p:cNvCxnSpPr>
          <p:nvPr/>
        </p:nvCxnSpPr>
        <p:spPr>
          <a:xfrm rot="5400000">
            <a:off x="3475947" y="3547030"/>
            <a:ext cx="1353450" cy="1241028"/>
          </a:xfrm>
          <a:prstGeom prst="bentConnector2">
            <a:avLst/>
          </a:prstGeom>
          <a:ln w="28575">
            <a:solidFill>
              <a:schemeClr val="accent1"/>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a:stCxn id="53" idx="3"/>
            <a:endCxn id="14" idx="1"/>
          </p:cNvCxnSpPr>
          <p:nvPr/>
        </p:nvCxnSpPr>
        <p:spPr>
          <a:xfrm>
            <a:off x="3383719" y="2873090"/>
            <a:ext cx="820242" cy="376075"/>
          </a:xfrm>
          <a:prstGeom prst="bentConnector3">
            <a:avLst>
              <a:gd name="adj1" fmla="val 50000"/>
            </a:avLst>
          </a:prstGeom>
          <a:ln w="28575">
            <a:solidFill>
              <a:schemeClr val="accent1"/>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6322214" y="5075182"/>
            <a:ext cx="1428549" cy="583244"/>
            <a:chOff x="8380412" y="4043544"/>
            <a:chExt cx="1905001" cy="777770"/>
          </a:xfrm>
          <a:solidFill>
            <a:schemeClr val="tx2"/>
          </a:solidFill>
        </p:grpSpPr>
        <p:sp>
          <p:nvSpPr>
            <p:cNvPr id="76" name="Rounded Rectangle 75"/>
            <p:cNvSpPr/>
            <p:nvPr/>
          </p:nvSpPr>
          <p:spPr>
            <a:xfrm>
              <a:off x="8380413" y="4043544"/>
              <a:ext cx="1905000" cy="777770"/>
            </a:xfrm>
            <a:prstGeom prst="roundRect">
              <a:avLst>
                <a:gd name="adj" fmla="val 0"/>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275" dirty="0" err="1">
                <a:solidFill>
                  <a:schemeClr val="bg1"/>
                </a:solidFill>
              </a:endParaRPr>
            </a:p>
          </p:txBody>
        </p:sp>
        <p:sp>
          <p:nvSpPr>
            <p:cNvPr id="77" name="TextBox 76"/>
            <p:cNvSpPr txBox="1"/>
            <p:nvPr/>
          </p:nvSpPr>
          <p:spPr>
            <a:xfrm>
              <a:off x="8380412" y="4270148"/>
              <a:ext cx="1905000" cy="369332"/>
            </a:xfrm>
            <a:prstGeom prst="rect">
              <a:avLst/>
            </a:prstGeom>
            <a:grpFill/>
          </p:spPr>
          <p:txBody>
            <a:bodyPr wrap="square" rtlCol="0" anchor="ctr" anchorCtr="0">
              <a:noAutofit/>
            </a:bodyPr>
            <a:lstStyle/>
            <a:p>
              <a:pPr algn="ctr">
                <a:buClr>
                  <a:schemeClr val="tx1"/>
                </a:buClr>
              </a:pPr>
              <a:r>
                <a:rPr lang="en-US" sz="1250" b="1" smtClean="0">
                  <a:solidFill>
                    <a:schemeClr val="bg1"/>
                  </a:solidFill>
                </a:rPr>
                <a:t>Application</a:t>
              </a:r>
              <a:endParaRPr lang="en-US" sz="1250" b="1" dirty="0">
                <a:solidFill>
                  <a:schemeClr val="bg1"/>
                </a:solidFill>
              </a:endParaRPr>
            </a:p>
          </p:txBody>
        </p:sp>
      </p:grpSp>
      <p:cxnSp>
        <p:nvCxnSpPr>
          <p:cNvPr id="78" name="Elbow Connector 77"/>
          <p:cNvCxnSpPr>
            <a:stCxn id="77" idx="1"/>
          </p:cNvCxnSpPr>
          <p:nvPr/>
        </p:nvCxnSpPr>
        <p:spPr>
          <a:xfrm rot="10800000" flipV="1">
            <a:off x="3572392" y="5383591"/>
            <a:ext cx="2749823" cy="229132"/>
          </a:xfrm>
          <a:prstGeom prst="bentConnector3">
            <a:avLst>
              <a:gd name="adj1" fmla="val 34371"/>
            </a:avLst>
          </a:prstGeom>
          <a:ln w="285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6" name="Group 85"/>
          <p:cNvGrpSpPr/>
          <p:nvPr/>
        </p:nvGrpSpPr>
        <p:grpSpPr>
          <a:xfrm>
            <a:off x="5484419" y="4774078"/>
            <a:ext cx="2310981" cy="255402"/>
            <a:chOff x="2690699" y="2933515"/>
            <a:chExt cx="3081744" cy="340584"/>
          </a:xfrm>
        </p:grpSpPr>
        <p:sp>
          <p:nvSpPr>
            <p:cNvPr id="87" name="Oval 86"/>
            <p:cNvSpPr/>
            <p:nvPr/>
          </p:nvSpPr>
          <p:spPr>
            <a:xfrm>
              <a:off x="2690699" y="2933515"/>
              <a:ext cx="340586" cy="340584"/>
            </a:xfrm>
            <a:prstGeom prst="ellipse">
              <a:avLst/>
            </a:prstGeom>
            <a:solidFill>
              <a:schemeClr val="bg1">
                <a:lumMod val="85000"/>
              </a:schemeClr>
            </a:solidFill>
            <a:ln>
              <a:tailEnd type="stealth" w="lg" len="lg"/>
            </a:ln>
          </p:spPr>
          <p:style>
            <a:lnRef idx="0">
              <a:schemeClr val="accent1"/>
            </a:lnRef>
            <a:fillRef idx="3">
              <a:schemeClr val="accent1"/>
            </a:fillRef>
            <a:effectRef idx="3">
              <a:schemeClr val="accent1"/>
            </a:effectRef>
            <a:fontRef idx="minor">
              <a:schemeClr val="lt1"/>
            </a:fontRef>
          </p:style>
          <p:txBody>
            <a:bodyPr wrap="none" bIns="34285" rtlCol="0" anchor="ctr"/>
            <a:lstStyle/>
            <a:p>
              <a:pPr algn="ctr"/>
              <a:r>
                <a:rPr lang="en-US" sz="1200" smtClean="0">
                  <a:solidFill>
                    <a:schemeClr val="tx1"/>
                  </a:solidFill>
                </a:rPr>
                <a:t>2</a:t>
              </a:r>
              <a:endParaRPr lang="en-US" sz="1200" dirty="0">
                <a:solidFill>
                  <a:schemeClr val="tx1"/>
                </a:solidFill>
              </a:endParaRPr>
            </a:p>
          </p:txBody>
        </p:sp>
        <p:sp>
          <p:nvSpPr>
            <p:cNvPr id="88" name="TextBox 87"/>
            <p:cNvSpPr txBox="1"/>
            <p:nvPr/>
          </p:nvSpPr>
          <p:spPr>
            <a:xfrm>
              <a:off x="3022421" y="2965307"/>
              <a:ext cx="2750022" cy="307819"/>
            </a:xfrm>
            <a:prstGeom prst="rect">
              <a:avLst/>
            </a:prstGeom>
            <a:noFill/>
          </p:spPr>
          <p:txBody>
            <a:bodyPr wrap="square" rtlCol="0">
              <a:spAutoFit/>
            </a:bodyPr>
            <a:lstStyle>
              <a:defPPr>
                <a:defRPr lang="en-US"/>
              </a:defPPr>
              <a:lvl1pPr algn="ctr">
                <a:defRPr sz="1400" b="1" i="1">
                  <a:solidFill>
                    <a:schemeClr val="tx2"/>
                  </a:solidFill>
                </a:defRPr>
              </a:lvl1pPr>
            </a:lstStyle>
            <a:p>
              <a:pPr algn="l"/>
              <a:r>
                <a:rPr lang="en-US" sz="900" b="0" i="0" smtClean="0">
                  <a:solidFill>
                    <a:schemeClr val="bg1"/>
                  </a:solidFill>
                </a:rPr>
                <a:t>Connect cloud apps</a:t>
              </a:r>
              <a:endParaRPr lang="en-US" sz="900" b="0" i="0" dirty="0">
                <a:solidFill>
                  <a:schemeClr val="bg1"/>
                </a:solidFill>
              </a:endParaRPr>
            </a:p>
          </p:txBody>
        </p:sp>
      </p:grpSp>
      <p:grpSp>
        <p:nvGrpSpPr>
          <p:cNvPr id="90" name="Group 89"/>
          <p:cNvGrpSpPr/>
          <p:nvPr/>
        </p:nvGrpSpPr>
        <p:grpSpPr>
          <a:xfrm>
            <a:off x="4836070" y="3683587"/>
            <a:ext cx="3698330" cy="255402"/>
            <a:chOff x="2690699" y="2933515"/>
            <a:chExt cx="4931804" cy="340584"/>
          </a:xfrm>
        </p:grpSpPr>
        <p:sp>
          <p:nvSpPr>
            <p:cNvPr id="97" name="Oval 96"/>
            <p:cNvSpPr/>
            <p:nvPr/>
          </p:nvSpPr>
          <p:spPr>
            <a:xfrm>
              <a:off x="2690699" y="2933515"/>
              <a:ext cx="340586" cy="340584"/>
            </a:xfrm>
            <a:prstGeom prst="ellipse">
              <a:avLst/>
            </a:prstGeom>
            <a:solidFill>
              <a:schemeClr val="bg1">
                <a:lumMod val="85000"/>
              </a:schemeClr>
            </a:solidFill>
            <a:ln>
              <a:tailEnd type="stealth" w="lg" len="lg"/>
            </a:ln>
          </p:spPr>
          <p:style>
            <a:lnRef idx="0">
              <a:schemeClr val="accent1"/>
            </a:lnRef>
            <a:fillRef idx="3">
              <a:schemeClr val="accent1"/>
            </a:fillRef>
            <a:effectRef idx="3">
              <a:schemeClr val="accent1"/>
            </a:effectRef>
            <a:fontRef idx="minor">
              <a:schemeClr val="lt1"/>
            </a:fontRef>
          </p:style>
          <p:txBody>
            <a:bodyPr wrap="none" bIns="34285" rtlCol="0" anchor="ctr"/>
            <a:lstStyle/>
            <a:p>
              <a:pPr algn="ctr"/>
              <a:r>
                <a:rPr lang="en-US" sz="1200">
                  <a:solidFill>
                    <a:schemeClr val="tx1"/>
                  </a:solidFill>
                </a:rPr>
                <a:t>3</a:t>
              </a:r>
              <a:endParaRPr lang="en-US" sz="1200" dirty="0">
                <a:solidFill>
                  <a:schemeClr val="tx1"/>
                </a:solidFill>
              </a:endParaRPr>
            </a:p>
          </p:txBody>
        </p:sp>
        <p:sp>
          <p:nvSpPr>
            <p:cNvPr id="107" name="TextBox 106"/>
            <p:cNvSpPr txBox="1"/>
            <p:nvPr/>
          </p:nvSpPr>
          <p:spPr>
            <a:xfrm>
              <a:off x="3022421" y="2965307"/>
              <a:ext cx="4600082" cy="307819"/>
            </a:xfrm>
            <a:prstGeom prst="rect">
              <a:avLst/>
            </a:prstGeom>
            <a:noFill/>
          </p:spPr>
          <p:txBody>
            <a:bodyPr wrap="square" rtlCol="0">
              <a:spAutoFit/>
            </a:bodyPr>
            <a:lstStyle>
              <a:defPPr>
                <a:defRPr lang="en-US"/>
              </a:defPPr>
              <a:lvl1pPr algn="ctr">
                <a:defRPr sz="1400" b="1" i="1">
                  <a:solidFill>
                    <a:schemeClr val="tx2"/>
                  </a:solidFill>
                </a:defRPr>
              </a:lvl1pPr>
            </a:lstStyle>
            <a:p>
              <a:pPr algn="l"/>
              <a:r>
                <a:rPr lang="en-US" sz="900" b="0" i="0" smtClean="0">
                  <a:solidFill>
                    <a:schemeClr val="bg1"/>
                  </a:solidFill>
                </a:rPr>
                <a:t>Connect on-premise apps through messaging infrastructure</a:t>
              </a:r>
              <a:endParaRPr lang="en-US" sz="900" b="0" i="0" dirty="0">
                <a:solidFill>
                  <a:schemeClr val="bg1"/>
                </a:solidFill>
              </a:endParaRPr>
            </a:p>
          </p:txBody>
        </p:sp>
      </p:grpSp>
      <p:sp>
        <p:nvSpPr>
          <p:cNvPr id="108" name="TextBox 107"/>
          <p:cNvSpPr txBox="1"/>
          <p:nvPr/>
        </p:nvSpPr>
        <p:spPr>
          <a:xfrm>
            <a:off x="1639824" y="4788501"/>
            <a:ext cx="1428548" cy="276959"/>
          </a:xfrm>
          <a:prstGeom prst="rect">
            <a:avLst/>
          </a:prstGeom>
          <a:noFill/>
        </p:spPr>
        <p:txBody>
          <a:bodyPr wrap="square" rtlCol="0" anchor="ctr" anchorCtr="0">
            <a:noAutofit/>
          </a:bodyPr>
          <a:lstStyle/>
          <a:p>
            <a:pPr algn="ctr">
              <a:buClr>
                <a:schemeClr val="tx1"/>
              </a:buClr>
            </a:pPr>
            <a:r>
              <a:rPr lang="en-US" sz="1250" b="1" smtClean="0">
                <a:solidFill>
                  <a:schemeClr val="bg1"/>
                </a:solidFill>
              </a:rPr>
              <a:t>Service Bus</a:t>
            </a:r>
            <a:endParaRPr lang="en-US" sz="1250" b="1" dirty="0">
              <a:solidFill>
                <a:schemeClr val="bg1"/>
              </a:solidFill>
            </a:endParaRPr>
          </a:p>
        </p:txBody>
      </p:sp>
    </p:spTree>
    <p:extLst>
      <p:ext uri="{BB962C8B-B14F-4D97-AF65-F5344CB8AC3E}">
        <p14:creationId xmlns:p14="http://schemas.microsoft.com/office/powerpoint/2010/main" val="2606538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500"/>
                                        <p:tgtEl>
                                          <p:spTgt spid="86"/>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noChangeArrowheads="1"/>
          </p:cNvPicPr>
          <p:nvPr/>
        </p:nvPicPr>
        <p:blipFill>
          <a:blip r:embed="rId2"/>
          <a:srcRect/>
          <a:stretch>
            <a:fillRect/>
          </a:stretch>
        </p:blipFill>
        <p:spPr bwMode="auto">
          <a:xfrm rot="17350810">
            <a:off x="-108109" y="3350926"/>
            <a:ext cx="1875649" cy="1036153"/>
          </a:xfrm>
          <a:prstGeom prst="rect">
            <a:avLst/>
          </a:prstGeom>
          <a:noFill/>
          <a:ln w="9525">
            <a:noFill/>
            <a:miter lim="800000"/>
            <a:headEnd/>
            <a:tailEnd/>
          </a:ln>
          <a:effectLst/>
        </p:spPr>
      </p:pic>
      <p:pic>
        <p:nvPicPr>
          <p:cNvPr id="14" name="Picture 13"/>
          <p:cNvPicPr>
            <a:picLocks noChangeAspect="1" noChangeArrowheads="1"/>
          </p:cNvPicPr>
          <p:nvPr/>
        </p:nvPicPr>
        <p:blipFill>
          <a:blip r:embed="rId2"/>
          <a:srcRect/>
          <a:stretch>
            <a:fillRect/>
          </a:stretch>
        </p:blipFill>
        <p:spPr bwMode="auto">
          <a:xfrm rot="13991134">
            <a:off x="-342094" y="3061519"/>
            <a:ext cx="1875649" cy="1036153"/>
          </a:xfrm>
          <a:prstGeom prst="rect">
            <a:avLst/>
          </a:prstGeom>
          <a:noFill/>
          <a:ln w="9525">
            <a:noFill/>
            <a:miter lim="800000"/>
            <a:headEnd/>
            <a:tailEnd/>
          </a:ln>
          <a:effectLst/>
        </p:spPr>
      </p:pic>
      <p:pic>
        <p:nvPicPr>
          <p:cNvPr id="15" name="Picture 14"/>
          <p:cNvPicPr>
            <a:picLocks noChangeAspect="1" noChangeArrowheads="1"/>
          </p:cNvPicPr>
          <p:nvPr/>
        </p:nvPicPr>
        <p:blipFill>
          <a:blip r:embed="rId2"/>
          <a:srcRect/>
          <a:stretch>
            <a:fillRect/>
          </a:stretch>
        </p:blipFill>
        <p:spPr bwMode="auto">
          <a:xfrm rot="17350810">
            <a:off x="-367078" y="4189001"/>
            <a:ext cx="1875649" cy="1036153"/>
          </a:xfrm>
          <a:prstGeom prst="rect">
            <a:avLst/>
          </a:prstGeom>
          <a:noFill/>
          <a:ln w="9525">
            <a:noFill/>
            <a:miter lim="800000"/>
            <a:headEnd/>
            <a:tailEnd/>
          </a:ln>
          <a:effectLst/>
        </p:spPr>
      </p:pic>
      <p:pic>
        <p:nvPicPr>
          <p:cNvPr id="16" name="Picture 15"/>
          <p:cNvPicPr>
            <a:picLocks noChangeAspect="1" noChangeArrowheads="1"/>
          </p:cNvPicPr>
          <p:nvPr/>
        </p:nvPicPr>
        <p:blipFill>
          <a:blip r:embed="rId2"/>
          <a:srcRect/>
          <a:stretch>
            <a:fillRect/>
          </a:stretch>
        </p:blipFill>
        <p:spPr bwMode="auto">
          <a:xfrm rot="9900000">
            <a:off x="36913" y="4766091"/>
            <a:ext cx="1875649" cy="1036153"/>
          </a:xfrm>
          <a:prstGeom prst="rect">
            <a:avLst/>
          </a:prstGeom>
          <a:noFill/>
          <a:ln w="9525">
            <a:noFill/>
            <a:miter lim="800000"/>
            <a:headEnd/>
            <a:tailEnd/>
          </a:ln>
          <a:effectLst/>
        </p:spPr>
      </p:pic>
      <p:pic>
        <p:nvPicPr>
          <p:cNvPr id="17" name="Picture 16"/>
          <p:cNvPicPr>
            <a:picLocks noChangeAspect="1" noChangeArrowheads="1"/>
          </p:cNvPicPr>
          <p:nvPr/>
        </p:nvPicPr>
        <p:blipFill>
          <a:blip r:embed="rId2"/>
          <a:srcRect/>
          <a:stretch>
            <a:fillRect/>
          </a:stretch>
        </p:blipFill>
        <p:spPr bwMode="auto">
          <a:xfrm>
            <a:off x="1143546" y="5124272"/>
            <a:ext cx="1875649" cy="1036152"/>
          </a:xfrm>
          <a:prstGeom prst="rect">
            <a:avLst/>
          </a:prstGeom>
          <a:noFill/>
          <a:ln w="9525">
            <a:noFill/>
            <a:miter lim="800000"/>
            <a:headEnd/>
            <a:tailEnd/>
          </a:ln>
          <a:effectLst/>
        </p:spPr>
      </p:pic>
      <p:pic>
        <p:nvPicPr>
          <p:cNvPr id="18" name="Picture 17"/>
          <p:cNvPicPr>
            <a:picLocks noChangeAspect="1" noChangeArrowheads="1"/>
          </p:cNvPicPr>
          <p:nvPr/>
        </p:nvPicPr>
        <p:blipFill>
          <a:blip r:embed="rId2"/>
          <a:srcRect/>
          <a:stretch>
            <a:fillRect/>
          </a:stretch>
        </p:blipFill>
        <p:spPr bwMode="auto">
          <a:xfrm>
            <a:off x="2065885" y="4864137"/>
            <a:ext cx="1875649" cy="1036152"/>
          </a:xfrm>
          <a:prstGeom prst="rect">
            <a:avLst/>
          </a:prstGeom>
          <a:noFill/>
          <a:ln w="9525">
            <a:noFill/>
            <a:miter lim="800000"/>
            <a:headEnd/>
            <a:tailEnd/>
          </a:ln>
          <a:effectLst/>
        </p:spPr>
      </p:pic>
      <p:pic>
        <p:nvPicPr>
          <p:cNvPr id="19" name="Picture 18"/>
          <p:cNvPicPr>
            <a:picLocks noChangeAspect="1" noChangeArrowheads="1"/>
          </p:cNvPicPr>
          <p:nvPr/>
        </p:nvPicPr>
        <p:blipFill>
          <a:blip r:embed="rId2"/>
          <a:srcRect/>
          <a:stretch>
            <a:fillRect/>
          </a:stretch>
        </p:blipFill>
        <p:spPr bwMode="auto">
          <a:xfrm rot="5400000">
            <a:off x="7756243" y="2911882"/>
            <a:ext cx="1875649" cy="1036152"/>
          </a:xfrm>
          <a:prstGeom prst="rect">
            <a:avLst/>
          </a:prstGeom>
          <a:noFill/>
          <a:ln w="9525">
            <a:noFill/>
            <a:miter lim="800000"/>
            <a:headEnd/>
            <a:tailEnd/>
          </a:ln>
          <a:effectLst/>
        </p:spPr>
      </p:pic>
      <p:pic>
        <p:nvPicPr>
          <p:cNvPr id="20" name="Picture 19"/>
          <p:cNvPicPr>
            <a:picLocks noChangeAspect="1" noChangeArrowheads="1"/>
          </p:cNvPicPr>
          <p:nvPr/>
        </p:nvPicPr>
        <p:blipFill>
          <a:blip r:embed="rId2"/>
          <a:srcRect/>
          <a:stretch>
            <a:fillRect/>
          </a:stretch>
        </p:blipFill>
        <p:spPr bwMode="auto">
          <a:xfrm>
            <a:off x="4050904" y="2092758"/>
            <a:ext cx="1875649" cy="1036152"/>
          </a:xfrm>
          <a:prstGeom prst="rect">
            <a:avLst/>
          </a:prstGeom>
          <a:noFill/>
          <a:ln w="9525">
            <a:noFill/>
            <a:miter lim="800000"/>
            <a:headEnd/>
            <a:tailEnd/>
          </a:ln>
          <a:effectLst/>
        </p:spPr>
      </p:pic>
      <p:pic>
        <p:nvPicPr>
          <p:cNvPr id="21" name="Picture 20"/>
          <p:cNvPicPr>
            <a:picLocks noChangeAspect="1" noChangeArrowheads="1"/>
          </p:cNvPicPr>
          <p:nvPr/>
        </p:nvPicPr>
        <p:blipFill>
          <a:blip r:embed="rId2"/>
          <a:srcRect/>
          <a:stretch>
            <a:fillRect/>
          </a:stretch>
        </p:blipFill>
        <p:spPr bwMode="auto">
          <a:xfrm>
            <a:off x="3365195" y="2273731"/>
            <a:ext cx="1875649" cy="1036152"/>
          </a:xfrm>
          <a:prstGeom prst="rect">
            <a:avLst/>
          </a:prstGeom>
          <a:noFill/>
          <a:ln w="9525">
            <a:noFill/>
            <a:miter lim="800000"/>
            <a:headEnd/>
            <a:tailEnd/>
          </a:ln>
          <a:effectLst/>
        </p:spPr>
      </p:pic>
      <p:pic>
        <p:nvPicPr>
          <p:cNvPr id="22" name="Picture 21"/>
          <p:cNvPicPr>
            <a:picLocks noChangeAspect="1" noChangeArrowheads="1"/>
          </p:cNvPicPr>
          <p:nvPr/>
        </p:nvPicPr>
        <p:blipFill>
          <a:blip r:embed="rId2"/>
          <a:srcRect/>
          <a:stretch>
            <a:fillRect/>
          </a:stretch>
        </p:blipFill>
        <p:spPr bwMode="auto">
          <a:xfrm>
            <a:off x="4747276" y="2327838"/>
            <a:ext cx="1875649" cy="1036152"/>
          </a:xfrm>
          <a:prstGeom prst="rect">
            <a:avLst/>
          </a:prstGeom>
          <a:noFill/>
          <a:ln w="9525">
            <a:noFill/>
            <a:miter lim="800000"/>
            <a:headEnd/>
            <a:tailEnd/>
          </a:ln>
          <a:effectLst/>
        </p:spPr>
      </p:pic>
      <p:pic>
        <p:nvPicPr>
          <p:cNvPr id="23" name="Picture 22"/>
          <p:cNvPicPr>
            <a:picLocks noChangeAspect="1" noChangeArrowheads="1"/>
          </p:cNvPicPr>
          <p:nvPr/>
        </p:nvPicPr>
        <p:blipFill>
          <a:blip r:embed="rId2"/>
          <a:srcRect/>
          <a:stretch>
            <a:fillRect/>
          </a:stretch>
        </p:blipFill>
        <p:spPr bwMode="auto">
          <a:xfrm>
            <a:off x="2979729" y="2111414"/>
            <a:ext cx="1875649" cy="1036152"/>
          </a:xfrm>
          <a:prstGeom prst="rect">
            <a:avLst/>
          </a:prstGeom>
          <a:noFill/>
          <a:ln w="9525">
            <a:noFill/>
            <a:miter lim="800000"/>
            <a:headEnd/>
            <a:tailEnd/>
          </a:ln>
          <a:effectLst/>
        </p:spPr>
      </p:pic>
      <p:pic>
        <p:nvPicPr>
          <p:cNvPr id="24" name="Picture 23"/>
          <p:cNvPicPr>
            <a:picLocks noChangeAspect="1" noChangeArrowheads="1"/>
          </p:cNvPicPr>
          <p:nvPr/>
        </p:nvPicPr>
        <p:blipFill>
          <a:blip r:embed="rId2"/>
          <a:srcRect/>
          <a:stretch>
            <a:fillRect/>
          </a:stretch>
        </p:blipFill>
        <p:spPr bwMode="auto">
          <a:xfrm>
            <a:off x="22645" y="2130168"/>
            <a:ext cx="2395407" cy="1323278"/>
          </a:xfrm>
          <a:prstGeom prst="rect">
            <a:avLst/>
          </a:prstGeom>
          <a:noFill/>
          <a:ln w="9525">
            <a:noFill/>
            <a:miter lim="800000"/>
            <a:headEnd/>
            <a:tailEnd/>
          </a:ln>
          <a:effectLst/>
        </p:spPr>
      </p:pic>
      <p:pic>
        <p:nvPicPr>
          <p:cNvPr id="25" name="Picture 24"/>
          <p:cNvPicPr>
            <a:picLocks noChangeAspect="1" noChangeArrowheads="1"/>
          </p:cNvPicPr>
          <p:nvPr/>
        </p:nvPicPr>
        <p:blipFill>
          <a:blip r:embed="rId2"/>
          <a:srcRect/>
          <a:stretch>
            <a:fillRect/>
          </a:stretch>
        </p:blipFill>
        <p:spPr bwMode="auto">
          <a:xfrm>
            <a:off x="6823124" y="2358652"/>
            <a:ext cx="1875649" cy="1036152"/>
          </a:xfrm>
          <a:prstGeom prst="rect">
            <a:avLst/>
          </a:prstGeom>
          <a:noFill/>
          <a:ln w="9525">
            <a:noFill/>
            <a:miter lim="800000"/>
            <a:headEnd/>
            <a:tailEnd/>
          </a:ln>
          <a:effectLst/>
        </p:spPr>
      </p:pic>
      <p:pic>
        <p:nvPicPr>
          <p:cNvPr id="26" name="Picture 25"/>
          <p:cNvPicPr>
            <a:picLocks noChangeAspect="1" noChangeArrowheads="1"/>
          </p:cNvPicPr>
          <p:nvPr/>
        </p:nvPicPr>
        <p:blipFill>
          <a:blip r:embed="rId2"/>
          <a:srcRect/>
          <a:stretch>
            <a:fillRect/>
          </a:stretch>
        </p:blipFill>
        <p:spPr bwMode="auto">
          <a:xfrm rot="9900000">
            <a:off x="830836" y="2064103"/>
            <a:ext cx="1875649" cy="1036153"/>
          </a:xfrm>
          <a:prstGeom prst="rect">
            <a:avLst/>
          </a:prstGeom>
          <a:noFill/>
          <a:ln w="9525">
            <a:noFill/>
            <a:miter lim="800000"/>
            <a:headEnd/>
            <a:tailEnd/>
          </a:ln>
          <a:effectLst/>
        </p:spPr>
      </p:pic>
      <p:pic>
        <p:nvPicPr>
          <p:cNvPr id="27" name="Picture 26"/>
          <p:cNvPicPr>
            <a:picLocks noChangeAspect="1" noChangeArrowheads="1"/>
          </p:cNvPicPr>
          <p:nvPr/>
        </p:nvPicPr>
        <p:blipFill>
          <a:blip r:embed="rId2"/>
          <a:srcRect/>
          <a:stretch>
            <a:fillRect/>
          </a:stretch>
        </p:blipFill>
        <p:spPr bwMode="auto">
          <a:xfrm rot="12654183">
            <a:off x="2286261" y="2318189"/>
            <a:ext cx="1875649" cy="1036153"/>
          </a:xfrm>
          <a:prstGeom prst="rect">
            <a:avLst/>
          </a:prstGeom>
          <a:noFill/>
          <a:ln w="9525">
            <a:noFill/>
            <a:miter lim="800000"/>
            <a:headEnd/>
            <a:tailEnd/>
          </a:ln>
          <a:effectLst/>
        </p:spPr>
      </p:pic>
      <p:pic>
        <p:nvPicPr>
          <p:cNvPr id="28" name="Picture 27"/>
          <p:cNvPicPr>
            <a:picLocks noChangeAspect="1" noChangeArrowheads="1"/>
          </p:cNvPicPr>
          <p:nvPr/>
        </p:nvPicPr>
        <p:blipFill>
          <a:blip r:embed="rId2"/>
          <a:srcRect/>
          <a:stretch>
            <a:fillRect/>
          </a:stretch>
        </p:blipFill>
        <p:spPr bwMode="auto">
          <a:xfrm rot="19717715">
            <a:off x="4205768" y="2241576"/>
            <a:ext cx="2395407" cy="1323278"/>
          </a:xfrm>
          <a:prstGeom prst="rect">
            <a:avLst/>
          </a:prstGeom>
          <a:noFill/>
          <a:ln w="9525">
            <a:noFill/>
            <a:miter lim="800000"/>
            <a:headEnd/>
            <a:tailEnd/>
          </a:ln>
          <a:effectLst/>
        </p:spPr>
      </p:pic>
      <p:pic>
        <p:nvPicPr>
          <p:cNvPr id="29" name="Picture 28"/>
          <p:cNvPicPr>
            <a:picLocks noChangeAspect="1" noChangeArrowheads="1"/>
          </p:cNvPicPr>
          <p:nvPr/>
        </p:nvPicPr>
        <p:blipFill>
          <a:blip r:embed="rId2"/>
          <a:srcRect/>
          <a:stretch>
            <a:fillRect/>
          </a:stretch>
        </p:blipFill>
        <p:spPr bwMode="auto">
          <a:xfrm rot="19717715">
            <a:off x="3350007" y="4851279"/>
            <a:ext cx="2395407" cy="1323278"/>
          </a:xfrm>
          <a:prstGeom prst="rect">
            <a:avLst/>
          </a:prstGeom>
          <a:noFill/>
          <a:ln w="9525">
            <a:noFill/>
            <a:miter lim="800000"/>
            <a:headEnd/>
            <a:tailEnd/>
          </a:ln>
          <a:effectLst/>
        </p:spPr>
      </p:pic>
      <p:pic>
        <p:nvPicPr>
          <p:cNvPr id="30" name="Picture 29"/>
          <p:cNvPicPr>
            <a:picLocks noChangeAspect="1" noChangeArrowheads="1"/>
          </p:cNvPicPr>
          <p:nvPr/>
        </p:nvPicPr>
        <p:blipFill>
          <a:blip r:embed="rId2"/>
          <a:srcRect/>
          <a:stretch>
            <a:fillRect/>
          </a:stretch>
        </p:blipFill>
        <p:spPr bwMode="auto">
          <a:xfrm rot="9900000">
            <a:off x="2784525" y="4847103"/>
            <a:ext cx="1875649" cy="1036153"/>
          </a:xfrm>
          <a:prstGeom prst="rect">
            <a:avLst/>
          </a:prstGeom>
          <a:noFill/>
          <a:ln w="9525">
            <a:noFill/>
            <a:miter lim="800000"/>
            <a:headEnd/>
            <a:tailEnd/>
          </a:ln>
          <a:effectLst/>
        </p:spPr>
      </p:pic>
      <p:pic>
        <p:nvPicPr>
          <p:cNvPr id="31" name="Picture 30"/>
          <p:cNvPicPr>
            <a:picLocks noChangeAspect="1" noChangeArrowheads="1"/>
          </p:cNvPicPr>
          <p:nvPr/>
        </p:nvPicPr>
        <p:blipFill>
          <a:blip r:embed="rId2"/>
          <a:srcRect/>
          <a:stretch>
            <a:fillRect/>
          </a:stretch>
        </p:blipFill>
        <p:spPr bwMode="auto">
          <a:xfrm>
            <a:off x="4050904" y="5219966"/>
            <a:ext cx="1875649" cy="1036152"/>
          </a:xfrm>
          <a:prstGeom prst="rect">
            <a:avLst/>
          </a:prstGeom>
          <a:noFill/>
          <a:ln w="9525">
            <a:noFill/>
            <a:miter lim="800000"/>
            <a:headEnd/>
            <a:tailEnd/>
          </a:ln>
          <a:effectLst/>
        </p:spPr>
      </p:pic>
      <p:pic>
        <p:nvPicPr>
          <p:cNvPr id="32" name="Picture 31"/>
          <p:cNvPicPr>
            <a:picLocks noChangeAspect="1" noChangeArrowheads="1"/>
          </p:cNvPicPr>
          <p:nvPr/>
        </p:nvPicPr>
        <p:blipFill>
          <a:blip r:embed="rId2"/>
          <a:srcRect/>
          <a:stretch>
            <a:fillRect/>
          </a:stretch>
        </p:blipFill>
        <p:spPr bwMode="auto">
          <a:xfrm>
            <a:off x="4739336" y="5102643"/>
            <a:ext cx="1875649" cy="1036152"/>
          </a:xfrm>
          <a:prstGeom prst="rect">
            <a:avLst/>
          </a:prstGeom>
          <a:noFill/>
          <a:ln w="9525">
            <a:noFill/>
            <a:miter lim="800000"/>
            <a:headEnd/>
            <a:tailEnd/>
          </a:ln>
          <a:effectLst/>
        </p:spPr>
      </p:pic>
      <p:pic>
        <p:nvPicPr>
          <p:cNvPr id="33" name="Picture 32"/>
          <p:cNvPicPr>
            <a:picLocks noChangeAspect="1" noChangeArrowheads="1"/>
          </p:cNvPicPr>
          <p:nvPr/>
        </p:nvPicPr>
        <p:blipFill>
          <a:blip r:embed="rId2"/>
          <a:srcRect/>
          <a:stretch>
            <a:fillRect/>
          </a:stretch>
        </p:blipFill>
        <p:spPr bwMode="auto">
          <a:xfrm>
            <a:off x="5754215" y="1979528"/>
            <a:ext cx="2395407" cy="1323278"/>
          </a:xfrm>
          <a:prstGeom prst="rect">
            <a:avLst/>
          </a:prstGeom>
          <a:noFill/>
          <a:ln w="9525">
            <a:noFill/>
            <a:miter lim="800000"/>
            <a:headEnd/>
            <a:tailEnd/>
          </a:ln>
          <a:effectLst/>
        </p:spPr>
      </p:pic>
      <p:pic>
        <p:nvPicPr>
          <p:cNvPr id="34" name="Picture 33"/>
          <p:cNvPicPr>
            <a:picLocks noChangeAspect="1" noChangeArrowheads="1"/>
          </p:cNvPicPr>
          <p:nvPr/>
        </p:nvPicPr>
        <p:blipFill>
          <a:blip r:embed="rId2"/>
          <a:srcRect/>
          <a:stretch>
            <a:fillRect/>
          </a:stretch>
        </p:blipFill>
        <p:spPr bwMode="auto">
          <a:xfrm rot="9900000">
            <a:off x="7386026" y="2087279"/>
            <a:ext cx="1875649" cy="1036153"/>
          </a:xfrm>
          <a:prstGeom prst="rect">
            <a:avLst/>
          </a:prstGeom>
          <a:noFill/>
          <a:ln w="9525">
            <a:noFill/>
            <a:miter lim="800000"/>
            <a:headEnd/>
            <a:tailEnd/>
          </a:ln>
          <a:effectLst/>
        </p:spPr>
      </p:pic>
      <p:pic>
        <p:nvPicPr>
          <p:cNvPr id="35" name="Picture 34"/>
          <p:cNvPicPr>
            <a:picLocks noChangeAspect="1" noChangeArrowheads="1"/>
          </p:cNvPicPr>
          <p:nvPr/>
        </p:nvPicPr>
        <p:blipFill>
          <a:blip r:embed="rId2"/>
          <a:srcRect/>
          <a:stretch>
            <a:fillRect/>
          </a:stretch>
        </p:blipFill>
        <p:spPr bwMode="auto">
          <a:xfrm>
            <a:off x="6670724" y="2206252"/>
            <a:ext cx="1875649" cy="1036152"/>
          </a:xfrm>
          <a:prstGeom prst="rect">
            <a:avLst/>
          </a:prstGeom>
          <a:noFill/>
          <a:ln w="9525">
            <a:noFill/>
            <a:miter lim="800000"/>
            <a:headEnd/>
            <a:tailEnd/>
          </a:ln>
          <a:effectLst/>
        </p:spPr>
      </p:pic>
      <p:pic>
        <p:nvPicPr>
          <p:cNvPr id="36" name="Picture 35"/>
          <p:cNvPicPr>
            <a:picLocks noChangeAspect="1" noChangeArrowheads="1"/>
          </p:cNvPicPr>
          <p:nvPr/>
        </p:nvPicPr>
        <p:blipFill>
          <a:blip r:embed="rId2"/>
          <a:srcRect/>
          <a:stretch>
            <a:fillRect/>
          </a:stretch>
        </p:blipFill>
        <p:spPr bwMode="auto">
          <a:xfrm>
            <a:off x="6945928" y="2466492"/>
            <a:ext cx="1875649" cy="1036152"/>
          </a:xfrm>
          <a:prstGeom prst="rect">
            <a:avLst/>
          </a:prstGeom>
          <a:noFill/>
          <a:ln w="9525">
            <a:noFill/>
            <a:miter lim="800000"/>
            <a:headEnd/>
            <a:tailEnd/>
          </a:ln>
          <a:effectLst/>
        </p:spPr>
      </p:pic>
      <p:pic>
        <p:nvPicPr>
          <p:cNvPr id="37" name="Picture 36"/>
          <p:cNvPicPr>
            <a:picLocks noChangeAspect="1" noChangeArrowheads="1"/>
          </p:cNvPicPr>
          <p:nvPr/>
        </p:nvPicPr>
        <p:blipFill>
          <a:blip r:embed="rId2"/>
          <a:srcRect/>
          <a:stretch>
            <a:fillRect/>
          </a:stretch>
        </p:blipFill>
        <p:spPr bwMode="auto">
          <a:xfrm>
            <a:off x="5777173" y="4625007"/>
            <a:ext cx="2395407" cy="1323278"/>
          </a:xfrm>
          <a:prstGeom prst="rect">
            <a:avLst/>
          </a:prstGeom>
          <a:noFill/>
          <a:ln w="9525">
            <a:noFill/>
            <a:miter lim="800000"/>
            <a:headEnd/>
            <a:tailEnd/>
          </a:ln>
          <a:effectLst/>
        </p:spPr>
      </p:pic>
      <p:pic>
        <p:nvPicPr>
          <p:cNvPr id="38" name="Picture 37"/>
          <p:cNvPicPr>
            <a:picLocks noChangeAspect="1" noChangeArrowheads="1"/>
          </p:cNvPicPr>
          <p:nvPr/>
        </p:nvPicPr>
        <p:blipFill>
          <a:blip r:embed="rId2"/>
          <a:srcRect/>
          <a:stretch>
            <a:fillRect/>
          </a:stretch>
        </p:blipFill>
        <p:spPr bwMode="auto">
          <a:xfrm rot="9900000">
            <a:off x="7408984" y="4732758"/>
            <a:ext cx="1875649" cy="1036153"/>
          </a:xfrm>
          <a:prstGeom prst="rect">
            <a:avLst/>
          </a:prstGeom>
          <a:noFill/>
          <a:ln w="9525">
            <a:noFill/>
            <a:miter lim="800000"/>
            <a:headEnd/>
            <a:tailEnd/>
          </a:ln>
          <a:effectLst/>
        </p:spPr>
      </p:pic>
      <p:pic>
        <p:nvPicPr>
          <p:cNvPr id="39" name="Picture 38"/>
          <p:cNvPicPr>
            <a:picLocks noChangeAspect="1" noChangeArrowheads="1"/>
          </p:cNvPicPr>
          <p:nvPr/>
        </p:nvPicPr>
        <p:blipFill>
          <a:blip r:embed="rId2"/>
          <a:srcRect/>
          <a:stretch>
            <a:fillRect/>
          </a:stretch>
        </p:blipFill>
        <p:spPr bwMode="auto">
          <a:xfrm>
            <a:off x="6693682" y="4851731"/>
            <a:ext cx="1875649" cy="1036152"/>
          </a:xfrm>
          <a:prstGeom prst="rect">
            <a:avLst/>
          </a:prstGeom>
          <a:noFill/>
          <a:ln w="9525">
            <a:noFill/>
            <a:miter lim="800000"/>
            <a:headEnd/>
            <a:tailEnd/>
          </a:ln>
          <a:effectLst/>
        </p:spPr>
      </p:pic>
      <p:pic>
        <p:nvPicPr>
          <p:cNvPr id="40" name="Picture 39"/>
          <p:cNvPicPr>
            <a:picLocks noChangeAspect="1" noChangeArrowheads="1"/>
          </p:cNvPicPr>
          <p:nvPr/>
        </p:nvPicPr>
        <p:blipFill>
          <a:blip r:embed="rId2"/>
          <a:srcRect/>
          <a:stretch>
            <a:fillRect/>
          </a:stretch>
        </p:blipFill>
        <p:spPr bwMode="auto">
          <a:xfrm>
            <a:off x="6968886" y="5111971"/>
            <a:ext cx="1875649" cy="1036152"/>
          </a:xfrm>
          <a:prstGeom prst="rect">
            <a:avLst/>
          </a:prstGeom>
          <a:noFill/>
          <a:ln w="9525">
            <a:noFill/>
            <a:miter lim="800000"/>
            <a:headEnd/>
            <a:tailEnd/>
          </a:ln>
          <a:effectLst/>
        </p:spPr>
      </p:pic>
      <p:sp>
        <p:nvSpPr>
          <p:cNvPr id="2" name="Title 1"/>
          <p:cNvSpPr>
            <a:spLocks noGrp="1"/>
          </p:cNvSpPr>
          <p:nvPr>
            <p:ph type="title"/>
          </p:nvPr>
        </p:nvSpPr>
        <p:spPr>
          <a:xfrm>
            <a:off x="2209800" y="182880"/>
            <a:ext cx="6477000" cy="883920"/>
          </a:xfrm>
        </p:spPr>
        <p:txBody>
          <a:bodyPr/>
          <a:lstStyle/>
          <a:p>
            <a:r>
              <a:rPr lang="en-US" smtClean="0"/>
              <a:t>Service Bus</a:t>
            </a:r>
            <a:endParaRPr lang="en-US"/>
          </a:p>
        </p:txBody>
      </p:sp>
      <p:sp>
        <p:nvSpPr>
          <p:cNvPr id="3" name="Rectangle 2"/>
          <p:cNvSpPr/>
          <p:nvPr/>
        </p:nvSpPr>
        <p:spPr>
          <a:xfrm>
            <a:off x="304800" y="2590800"/>
            <a:ext cx="8458200" cy="2819400"/>
          </a:xfrm>
          <a:prstGeom prst="rect">
            <a:avLst/>
          </a:prstGeom>
          <a:solidFill>
            <a:schemeClr val="bg1">
              <a:lumMod val="65000"/>
            </a:schemeClr>
          </a:solidFill>
          <a:ln w="12700">
            <a:solidFill>
              <a:schemeClr val="bg1">
                <a:lumMod val="65000"/>
              </a:schemeClr>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4" name="Rectangle 3"/>
          <p:cNvSpPr/>
          <p:nvPr/>
        </p:nvSpPr>
        <p:spPr>
          <a:xfrm>
            <a:off x="457200" y="2743200"/>
            <a:ext cx="2590800" cy="2514600"/>
          </a:xfrm>
          <a:prstGeom prst="rect">
            <a:avLst/>
          </a:prstGeom>
          <a:solidFill>
            <a:schemeClr val="bg1">
              <a:lumMod val="65000"/>
            </a:schemeClr>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5" name="Rectangle 4"/>
          <p:cNvSpPr/>
          <p:nvPr/>
        </p:nvSpPr>
        <p:spPr>
          <a:xfrm>
            <a:off x="3248025" y="2743200"/>
            <a:ext cx="2590800" cy="2514600"/>
          </a:xfrm>
          <a:prstGeom prst="rect">
            <a:avLst/>
          </a:prstGeom>
          <a:solidFill>
            <a:schemeClr val="bg1">
              <a:lumMod val="65000"/>
            </a:schemeClr>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6" name="Rectangle 5"/>
          <p:cNvSpPr/>
          <p:nvPr/>
        </p:nvSpPr>
        <p:spPr>
          <a:xfrm>
            <a:off x="6038850" y="2743200"/>
            <a:ext cx="2590800" cy="2514600"/>
          </a:xfrm>
          <a:prstGeom prst="rect">
            <a:avLst/>
          </a:prstGeom>
          <a:solidFill>
            <a:schemeClr val="bg1">
              <a:lumMod val="65000"/>
            </a:schemeClr>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7" name="Rectangle 6"/>
          <p:cNvSpPr/>
          <p:nvPr/>
        </p:nvSpPr>
        <p:spPr>
          <a:xfrm>
            <a:off x="457200" y="2743200"/>
            <a:ext cx="2590800" cy="457200"/>
          </a:xfrm>
          <a:prstGeom prst="rect">
            <a:avLst/>
          </a:prstGeom>
          <a:solidFill>
            <a:schemeClr val="accent1"/>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r>
              <a:rPr lang="en-US" smtClean="0">
                <a:solidFill>
                  <a:schemeClr val="bg1"/>
                </a:solidFill>
              </a:rPr>
              <a:t>Snel</a:t>
            </a:r>
            <a:endParaRPr lang="en-US" dirty="0" err="1">
              <a:solidFill>
                <a:schemeClr val="bg1"/>
              </a:solidFill>
            </a:endParaRPr>
          </a:p>
        </p:txBody>
      </p:sp>
      <p:sp>
        <p:nvSpPr>
          <p:cNvPr id="8" name="Rectangle 7"/>
          <p:cNvSpPr/>
          <p:nvPr/>
        </p:nvSpPr>
        <p:spPr>
          <a:xfrm>
            <a:off x="3248025" y="2743200"/>
            <a:ext cx="2590800" cy="457200"/>
          </a:xfrm>
          <a:prstGeom prst="rect">
            <a:avLst/>
          </a:prstGeom>
          <a:solidFill>
            <a:schemeClr val="accent1"/>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r>
              <a:rPr lang="en-US" smtClean="0">
                <a:solidFill>
                  <a:schemeClr val="bg1"/>
                </a:solidFill>
              </a:rPr>
              <a:t>Toepassingen</a:t>
            </a:r>
            <a:endParaRPr lang="en-US" dirty="0" err="1">
              <a:solidFill>
                <a:schemeClr val="bg1"/>
              </a:solidFill>
            </a:endParaRPr>
          </a:p>
        </p:txBody>
      </p:sp>
      <p:sp>
        <p:nvSpPr>
          <p:cNvPr id="9" name="Rectangle 8"/>
          <p:cNvSpPr/>
          <p:nvPr/>
        </p:nvSpPr>
        <p:spPr>
          <a:xfrm>
            <a:off x="6038850" y="2743200"/>
            <a:ext cx="2590800" cy="457200"/>
          </a:xfrm>
          <a:prstGeom prst="rect">
            <a:avLst/>
          </a:prstGeom>
          <a:solidFill>
            <a:schemeClr val="accent1"/>
          </a:solidFill>
          <a:ln w="12700">
            <a:solidFill>
              <a:schemeClr val="tx1"/>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r>
              <a:rPr lang="en-US">
                <a:solidFill>
                  <a:schemeClr val="bg1"/>
                </a:solidFill>
              </a:rPr>
              <a:t>Goedkoop</a:t>
            </a:r>
            <a:endParaRPr lang="en-US" dirty="0" err="1">
              <a:solidFill>
                <a:schemeClr val="bg1"/>
              </a:solidFill>
            </a:endParaRPr>
          </a:p>
        </p:txBody>
      </p:sp>
      <p:sp>
        <p:nvSpPr>
          <p:cNvPr id="10" name="TextBox 9"/>
          <p:cNvSpPr txBox="1"/>
          <p:nvPr/>
        </p:nvSpPr>
        <p:spPr>
          <a:xfrm>
            <a:off x="549089" y="3303117"/>
            <a:ext cx="2422711" cy="1200329"/>
          </a:xfrm>
          <a:prstGeom prst="rect">
            <a:avLst/>
          </a:prstGeom>
          <a:noFill/>
        </p:spPr>
        <p:txBody>
          <a:bodyPr wrap="square" rtlCol="0">
            <a:spAutoFit/>
          </a:bodyPr>
          <a:lstStyle/>
          <a:p>
            <a:r>
              <a:rPr lang="en-US" smtClean="0">
                <a:solidFill>
                  <a:schemeClr val="bg1"/>
                </a:solidFill>
              </a:rPr>
              <a:t>Breng een messaging infrastructuur up&amp;running in seconden</a:t>
            </a:r>
            <a:endParaRPr lang="en-US">
              <a:solidFill>
                <a:schemeClr val="bg1"/>
              </a:solidFill>
            </a:endParaRPr>
          </a:p>
        </p:txBody>
      </p:sp>
      <p:sp>
        <p:nvSpPr>
          <p:cNvPr id="11" name="TextBox 10"/>
          <p:cNvSpPr txBox="1"/>
          <p:nvPr/>
        </p:nvSpPr>
        <p:spPr>
          <a:xfrm>
            <a:off x="3322544" y="3303117"/>
            <a:ext cx="2422711" cy="1200329"/>
          </a:xfrm>
          <a:prstGeom prst="rect">
            <a:avLst/>
          </a:prstGeom>
          <a:noFill/>
        </p:spPr>
        <p:txBody>
          <a:bodyPr wrap="square" rtlCol="0">
            <a:spAutoFit/>
          </a:bodyPr>
          <a:lstStyle/>
          <a:p>
            <a:r>
              <a:rPr lang="en-US" smtClean="0">
                <a:solidFill>
                  <a:schemeClr val="bg1"/>
                </a:solidFill>
              </a:rPr>
              <a:t>Communicatie tussen on-premise appicaties, cloud applicaties en applicaties van partners</a:t>
            </a:r>
            <a:endParaRPr lang="en-US">
              <a:solidFill>
                <a:schemeClr val="bg1"/>
              </a:solidFill>
            </a:endParaRPr>
          </a:p>
        </p:txBody>
      </p:sp>
      <p:sp>
        <p:nvSpPr>
          <p:cNvPr id="12" name="TextBox 11"/>
          <p:cNvSpPr txBox="1"/>
          <p:nvPr/>
        </p:nvSpPr>
        <p:spPr>
          <a:xfrm>
            <a:off x="6122894" y="3303117"/>
            <a:ext cx="2422711" cy="646331"/>
          </a:xfrm>
          <a:prstGeom prst="rect">
            <a:avLst/>
          </a:prstGeom>
          <a:noFill/>
        </p:spPr>
        <p:txBody>
          <a:bodyPr wrap="square" rtlCol="0">
            <a:spAutoFit/>
          </a:bodyPr>
          <a:lstStyle/>
          <a:p>
            <a:r>
              <a:rPr lang="nl-NL" smtClean="0">
                <a:solidFill>
                  <a:schemeClr val="bg1"/>
                </a:solidFill>
              </a:rPr>
              <a:t>€</a:t>
            </a:r>
            <a:r>
              <a:rPr lang="nl-NL">
                <a:solidFill>
                  <a:schemeClr val="bg1"/>
                </a:solidFill>
              </a:rPr>
              <a:t>0,0075 </a:t>
            </a:r>
            <a:r>
              <a:rPr lang="nl-NL" smtClean="0">
                <a:solidFill>
                  <a:schemeClr val="bg1"/>
                </a:solidFill>
              </a:rPr>
              <a:t>per 10.000 </a:t>
            </a:r>
            <a:r>
              <a:rPr lang="nl-NL">
                <a:solidFill>
                  <a:schemeClr val="bg1"/>
                </a:solidFill>
              </a:rPr>
              <a:t>berichten</a:t>
            </a:r>
            <a:endParaRPr lang="en-US">
              <a:solidFill>
                <a:schemeClr val="bg1"/>
              </a:solidFill>
            </a:endParaRPr>
          </a:p>
        </p:txBody>
      </p:sp>
    </p:spTree>
    <p:extLst>
      <p:ext uri="{BB962C8B-B14F-4D97-AF65-F5344CB8AC3E}">
        <p14:creationId xmlns:p14="http://schemas.microsoft.com/office/powerpoint/2010/main" val="261999509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66" t="1117"/>
          <a:stretch/>
        </p:blipFill>
        <p:spPr>
          <a:xfrm>
            <a:off x="0" y="1600200"/>
            <a:ext cx="9144000" cy="6743380"/>
          </a:xfrm>
        </p:spPr>
      </p:pic>
      <p:sp>
        <p:nvSpPr>
          <p:cNvPr id="7" name="Title 1"/>
          <p:cNvSpPr>
            <a:spLocks noGrp="1"/>
          </p:cNvSpPr>
          <p:nvPr>
            <p:ph type="title"/>
          </p:nvPr>
        </p:nvSpPr>
        <p:spPr>
          <a:xfrm>
            <a:off x="2209800" y="178526"/>
            <a:ext cx="7010400" cy="1269274"/>
          </a:xfrm>
          <a:ln>
            <a:noFill/>
          </a:ln>
        </p:spPr>
        <p:txBody>
          <a:bodyPr>
            <a:normAutofit fontScale="90000"/>
          </a:bodyPr>
          <a:lstStyle/>
          <a:p>
            <a:r>
              <a:rPr lang="en-US"/>
              <a:t>…all together now</a:t>
            </a:r>
            <a:br>
              <a:rPr lang="en-US"/>
            </a:br>
            <a:r>
              <a:rPr lang="en-US" smtClean="0">
                <a:solidFill>
                  <a:schemeClr val="tx2"/>
                </a:solidFill>
              </a:rPr>
              <a:t>DEMO</a:t>
            </a:r>
            <a:endParaRPr lang="en-US" dirty="0">
              <a:solidFill>
                <a:schemeClr val="tx2"/>
              </a:solidFill>
            </a:endParaRPr>
          </a:p>
        </p:txBody>
      </p:sp>
    </p:spTree>
    <p:extLst>
      <p:ext uri="{BB962C8B-B14F-4D97-AF65-F5344CB8AC3E}">
        <p14:creationId xmlns:p14="http://schemas.microsoft.com/office/powerpoint/2010/main" val="4237128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831922" cy="5257800"/>
          </a:xfrm>
          <a:prstGeom prst="rect">
            <a:avLst/>
          </a:prstGeom>
        </p:spPr>
      </p:pic>
    </p:spTree>
    <p:extLst>
      <p:ext uri="{BB962C8B-B14F-4D97-AF65-F5344CB8AC3E}">
        <p14:creationId xmlns:p14="http://schemas.microsoft.com/office/powerpoint/2010/main" val="13806094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nl-NL" dirty="0" smtClean="0"/>
              <a:t>Agenda 1</a:t>
            </a:r>
          </a:p>
          <a:p>
            <a:r>
              <a:rPr lang="nl-NL" dirty="0" smtClean="0"/>
              <a:t>Agenda 2</a:t>
            </a:r>
          </a:p>
          <a:p>
            <a:r>
              <a:rPr lang="nl-NL" dirty="0" smtClean="0"/>
              <a:t>…</a:t>
            </a:r>
            <a:endParaRPr lang="nl-NL"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200"/>
          <a:stretch/>
        </p:blipFill>
        <p:spPr>
          <a:xfrm>
            <a:off x="-1219200" y="1600200"/>
            <a:ext cx="11305299" cy="526999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809" y="304800"/>
            <a:ext cx="1343191" cy="1074553"/>
          </a:xfrm>
          <a:prstGeom prst="rect">
            <a:avLst/>
          </a:prstGeom>
        </p:spPr>
      </p:pic>
    </p:spTree>
    <p:extLst>
      <p:ext uri="{BB962C8B-B14F-4D97-AF65-F5344CB8AC3E}">
        <p14:creationId xmlns:p14="http://schemas.microsoft.com/office/powerpoint/2010/main" val="31633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a:t>...in een notendop</a:t>
            </a:r>
            <a:endParaRPr lang="nl-NL" dirty="0"/>
          </a:p>
        </p:txBody>
      </p:sp>
      <p:pic>
        <p:nvPicPr>
          <p:cNvPr id="131" name="Picture 130"/>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1881596" y="3787816"/>
            <a:ext cx="5257220" cy="2787028"/>
          </a:xfrm>
          <a:prstGeom prst="rect">
            <a:avLst/>
          </a:prstGeom>
          <a:solidFill>
            <a:schemeClr val="dk1"/>
          </a:solidFill>
        </p:spPr>
      </p:pic>
      <p:sp>
        <p:nvSpPr>
          <p:cNvPr id="133" name="Rectangle 132"/>
          <p:cNvSpPr/>
          <p:nvPr/>
        </p:nvSpPr>
        <p:spPr>
          <a:xfrm>
            <a:off x="284224" y="3066367"/>
            <a:ext cx="549395" cy="665217"/>
          </a:xfrm>
          <a:prstGeom prst="rect">
            <a:avLst/>
          </a:prstGeom>
          <a:ln>
            <a:tailEnd type="stealth" w="lg" len="lg"/>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defTabSz="932597">
              <a:lnSpc>
                <a:spcPct val="90000"/>
              </a:lnSpc>
            </a:pPr>
            <a:r>
              <a:rPr lang="en-US" sz="1600" b="1" kern="0" dirty="0">
                <a:solidFill>
                  <a:srgbClr val="FFFFFF"/>
                </a:solidFill>
              </a:rPr>
              <a:t>US</a:t>
            </a:r>
          </a:p>
        </p:txBody>
      </p:sp>
      <p:cxnSp>
        <p:nvCxnSpPr>
          <p:cNvPr id="134" name="Straight Connector 133"/>
          <p:cNvCxnSpPr/>
          <p:nvPr/>
        </p:nvCxnSpPr>
        <p:spPr>
          <a:xfrm>
            <a:off x="148674" y="3925816"/>
            <a:ext cx="2699430" cy="1183214"/>
          </a:xfrm>
          <a:prstGeom prst="line">
            <a:avLst/>
          </a:prstGeom>
          <a:noFill/>
          <a:ln w="6350" cap="flat" cmpd="sng" algn="ctr">
            <a:gradFill>
              <a:gsLst>
                <a:gs pos="0">
                  <a:schemeClr val="tx2">
                    <a:lumMod val="50000"/>
                    <a:lumOff val="50000"/>
                  </a:schemeClr>
                </a:gs>
                <a:gs pos="100000">
                  <a:schemeClr val="tx1">
                    <a:lumMod val="65000"/>
                    <a:lumOff val="35000"/>
                    <a:alpha val="0"/>
                  </a:schemeClr>
                </a:gs>
              </a:gsLst>
              <a:lin ang="16200000" scaled="0"/>
            </a:gradFill>
            <a:prstDash val="solid"/>
            <a:round/>
            <a:headEnd type="none" w="med" len="med"/>
            <a:tailEnd type="none" w="med" len="med"/>
          </a:ln>
          <a:effectLst/>
        </p:spPr>
      </p:cxnSp>
      <p:cxnSp>
        <p:nvCxnSpPr>
          <p:cNvPr id="135" name="Straight Connector 134"/>
          <p:cNvCxnSpPr/>
          <p:nvPr/>
        </p:nvCxnSpPr>
        <p:spPr>
          <a:xfrm>
            <a:off x="2583342" y="3916888"/>
            <a:ext cx="264762" cy="1192142"/>
          </a:xfrm>
          <a:prstGeom prst="line">
            <a:avLst/>
          </a:prstGeom>
          <a:noFill/>
          <a:ln w="6350" cap="flat" cmpd="sng" algn="ctr">
            <a:gradFill>
              <a:gsLst>
                <a:gs pos="0">
                  <a:schemeClr val="tx2">
                    <a:lumMod val="50000"/>
                    <a:lumOff val="50000"/>
                  </a:schemeClr>
                </a:gs>
                <a:gs pos="100000">
                  <a:schemeClr val="tx1">
                    <a:lumMod val="65000"/>
                    <a:lumOff val="35000"/>
                    <a:alpha val="0"/>
                  </a:schemeClr>
                </a:gs>
              </a:gsLst>
              <a:lin ang="16200000" scaled="0"/>
            </a:gradFill>
            <a:prstDash val="solid"/>
            <a:round/>
            <a:headEnd type="none" w="med" len="med"/>
            <a:tailEnd type="none" w="med" len="med"/>
          </a:ln>
          <a:effectLst/>
        </p:spPr>
      </p:cxnSp>
      <p:sp>
        <p:nvSpPr>
          <p:cNvPr id="136" name="Rectangle 135"/>
          <p:cNvSpPr/>
          <p:nvPr/>
        </p:nvSpPr>
        <p:spPr>
          <a:xfrm>
            <a:off x="914400" y="3066367"/>
            <a:ext cx="549395" cy="665217"/>
          </a:xfrm>
          <a:prstGeom prst="rect">
            <a:avLst/>
          </a:prstGeom>
          <a:ln>
            <a:tailEnd type="stealth" w="lg" len="lg"/>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defTabSz="932597">
              <a:lnSpc>
                <a:spcPct val="90000"/>
              </a:lnSpc>
            </a:pPr>
            <a:r>
              <a:rPr lang="en-US" sz="1600" b="1" kern="0" dirty="0">
                <a:solidFill>
                  <a:srgbClr val="FFFFFF"/>
                </a:solidFill>
              </a:rPr>
              <a:t>US</a:t>
            </a:r>
          </a:p>
        </p:txBody>
      </p:sp>
      <p:sp>
        <p:nvSpPr>
          <p:cNvPr id="137" name="Rectangle 136"/>
          <p:cNvSpPr/>
          <p:nvPr/>
        </p:nvSpPr>
        <p:spPr>
          <a:xfrm>
            <a:off x="1557402" y="3066367"/>
            <a:ext cx="549395" cy="647394"/>
          </a:xfrm>
          <a:prstGeom prst="rect">
            <a:avLst/>
          </a:prstGeom>
          <a:ln>
            <a:tailEnd type="stealth" w="lg" len="lg"/>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defTabSz="932597">
              <a:lnSpc>
                <a:spcPct val="90000"/>
              </a:lnSpc>
            </a:pPr>
            <a:r>
              <a:rPr lang="en-US" sz="1600" b="1" kern="0" dirty="0">
                <a:solidFill>
                  <a:srgbClr val="FFFFFF"/>
                </a:solidFill>
              </a:rPr>
              <a:t>US</a:t>
            </a:r>
          </a:p>
        </p:txBody>
      </p:sp>
      <p:sp>
        <p:nvSpPr>
          <p:cNvPr id="138" name="Rectangle 137"/>
          <p:cNvSpPr/>
          <p:nvPr/>
        </p:nvSpPr>
        <p:spPr>
          <a:xfrm>
            <a:off x="2200492" y="3066367"/>
            <a:ext cx="549395" cy="638466"/>
          </a:xfrm>
          <a:prstGeom prst="rect">
            <a:avLst/>
          </a:prstGeom>
          <a:ln>
            <a:tailEnd type="stealth" w="lg" len="lg"/>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defTabSz="932597">
              <a:lnSpc>
                <a:spcPct val="90000"/>
              </a:lnSpc>
            </a:pPr>
            <a:r>
              <a:rPr lang="en-US" sz="1600" b="1" kern="0" dirty="0">
                <a:solidFill>
                  <a:srgbClr val="FFFFFF"/>
                </a:solidFill>
              </a:rPr>
              <a:t>US</a:t>
            </a:r>
          </a:p>
        </p:txBody>
      </p:sp>
      <p:sp>
        <p:nvSpPr>
          <p:cNvPr id="140" name="Rectangle 139"/>
          <p:cNvSpPr/>
          <p:nvPr/>
        </p:nvSpPr>
        <p:spPr>
          <a:xfrm>
            <a:off x="2846214" y="3059520"/>
            <a:ext cx="754456" cy="645313"/>
          </a:xfrm>
          <a:prstGeom prst="rect">
            <a:avLst/>
          </a:prstGeom>
          <a:solidFill>
            <a:schemeClr val="bg1">
              <a:lumMod val="50000"/>
            </a:schemeClr>
          </a:solidFill>
          <a:ln>
            <a:tailEnd type="stealth" w="lg" len="lg"/>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rtlCol="0" anchor="ctr">
            <a:noAutofit/>
          </a:bodyPr>
          <a:lstStyle/>
          <a:p>
            <a:pPr algn="ctr" defTabSz="932597">
              <a:lnSpc>
                <a:spcPct val="90000"/>
              </a:lnSpc>
            </a:pPr>
            <a:r>
              <a:rPr lang="en-US" sz="1600" b="1" kern="0" dirty="0" smtClean="0">
                <a:solidFill>
                  <a:srgbClr val="FFFFFF"/>
                </a:solidFill>
              </a:rPr>
              <a:t>Europe</a:t>
            </a:r>
            <a:endParaRPr lang="en-US" sz="1600" b="1" kern="0" dirty="0">
              <a:solidFill>
                <a:srgbClr val="FFFFFF"/>
              </a:solidFill>
            </a:endParaRPr>
          </a:p>
        </p:txBody>
      </p:sp>
      <p:cxnSp>
        <p:nvCxnSpPr>
          <p:cNvPr id="141" name="Straight Connector 140"/>
          <p:cNvCxnSpPr/>
          <p:nvPr/>
        </p:nvCxnSpPr>
        <p:spPr>
          <a:xfrm>
            <a:off x="2724677" y="3907959"/>
            <a:ext cx="1723234" cy="996968"/>
          </a:xfrm>
          <a:prstGeom prst="line">
            <a:avLst/>
          </a:prstGeom>
          <a:noFill/>
          <a:ln w="6350" cap="flat" cmpd="sng" algn="ctr">
            <a:gradFill>
              <a:gsLst>
                <a:gs pos="0">
                  <a:schemeClr val="tx2">
                    <a:lumMod val="50000"/>
                    <a:lumOff val="50000"/>
                  </a:schemeClr>
                </a:gs>
                <a:gs pos="100000">
                  <a:schemeClr val="tx1">
                    <a:lumMod val="65000"/>
                    <a:lumOff val="35000"/>
                    <a:alpha val="0"/>
                  </a:schemeClr>
                </a:gs>
              </a:gsLst>
              <a:lin ang="16200000" scaled="0"/>
            </a:gradFill>
            <a:prstDash val="solid"/>
            <a:round/>
            <a:headEnd type="none" w="med" len="med"/>
            <a:tailEnd type="none" w="med" len="med"/>
          </a:ln>
          <a:effectLst/>
        </p:spPr>
      </p:cxnSp>
      <p:cxnSp>
        <p:nvCxnSpPr>
          <p:cNvPr id="142" name="Straight Connector 141"/>
          <p:cNvCxnSpPr/>
          <p:nvPr/>
        </p:nvCxnSpPr>
        <p:spPr>
          <a:xfrm>
            <a:off x="4361811" y="3907959"/>
            <a:ext cx="86100" cy="996968"/>
          </a:xfrm>
          <a:prstGeom prst="line">
            <a:avLst/>
          </a:prstGeom>
          <a:noFill/>
          <a:ln w="6350" cap="flat" cmpd="sng" algn="ctr">
            <a:gradFill>
              <a:gsLst>
                <a:gs pos="0">
                  <a:schemeClr val="tx2">
                    <a:lumMod val="50000"/>
                    <a:lumOff val="50000"/>
                  </a:schemeClr>
                </a:gs>
                <a:gs pos="100000">
                  <a:schemeClr val="tx1">
                    <a:lumMod val="65000"/>
                    <a:lumOff val="35000"/>
                    <a:alpha val="0"/>
                  </a:schemeClr>
                </a:gs>
              </a:gsLst>
              <a:lin ang="16200000" scaled="0"/>
            </a:gradFill>
            <a:prstDash val="solid"/>
            <a:round/>
            <a:headEnd type="none" w="med" len="med"/>
            <a:tailEnd type="none" w="med" len="med"/>
          </a:ln>
          <a:effectLst/>
        </p:spPr>
      </p:cxnSp>
      <p:sp>
        <p:nvSpPr>
          <p:cNvPr id="143" name="Rectangle 142"/>
          <p:cNvSpPr/>
          <p:nvPr/>
        </p:nvSpPr>
        <p:spPr>
          <a:xfrm>
            <a:off x="3702160" y="3059519"/>
            <a:ext cx="754456" cy="645313"/>
          </a:xfrm>
          <a:prstGeom prst="rect">
            <a:avLst/>
          </a:prstGeom>
          <a:solidFill>
            <a:schemeClr val="bg1">
              <a:lumMod val="50000"/>
            </a:schemeClr>
          </a:solidFill>
          <a:ln>
            <a:tailEnd type="stealth" w="lg" len="lg"/>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wrap="none" rtlCol="0" anchor="ctr">
            <a:noAutofit/>
          </a:bodyPr>
          <a:lstStyle/>
          <a:p>
            <a:pPr algn="ctr" defTabSz="932597">
              <a:lnSpc>
                <a:spcPct val="90000"/>
              </a:lnSpc>
            </a:pPr>
            <a:r>
              <a:rPr lang="en-US" sz="1600" b="1" kern="0" dirty="0" smtClean="0">
                <a:solidFill>
                  <a:srgbClr val="FFFFFF"/>
                </a:solidFill>
              </a:rPr>
              <a:t>Europe</a:t>
            </a:r>
            <a:endParaRPr lang="en-US" sz="1600" b="1" kern="0" dirty="0">
              <a:solidFill>
                <a:srgbClr val="FFFFFF"/>
              </a:solidFill>
            </a:endParaRPr>
          </a:p>
        </p:txBody>
      </p:sp>
      <p:cxnSp>
        <p:nvCxnSpPr>
          <p:cNvPr id="145" name="Straight Connector 144"/>
          <p:cNvCxnSpPr/>
          <p:nvPr/>
        </p:nvCxnSpPr>
        <p:spPr>
          <a:xfrm>
            <a:off x="4447911" y="3907959"/>
            <a:ext cx="1334449" cy="1357416"/>
          </a:xfrm>
          <a:prstGeom prst="line">
            <a:avLst/>
          </a:prstGeom>
          <a:noFill/>
          <a:ln w="6350" cap="flat" cmpd="sng" algn="ctr">
            <a:gradFill>
              <a:gsLst>
                <a:gs pos="0">
                  <a:schemeClr val="tx2">
                    <a:lumMod val="50000"/>
                    <a:lumOff val="50000"/>
                  </a:schemeClr>
                </a:gs>
                <a:gs pos="100000">
                  <a:schemeClr val="tx1">
                    <a:lumMod val="65000"/>
                    <a:lumOff val="35000"/>
                    <a:alpha val="0"/>
                  </a:schemeClr>
                </a:gs>
              </a:gsLst>
              <a:lin ang="16200000" scaled="0"/>
            </a:gradFill>
            <a:prstDash val="solid"/>
            <a:round/>
            <a:headEnd type="none" w="med" len="med"/>
            <a:tailEnd type="none" w="med" len="med"/>
          </a:ln>
          <a:effectLst/>
        </p:spPr>
      </p:cxnSp>
      <p:cxnSp>
        <p:nvCxnSpPr>
          <p:cNvPr id="146" name="Straight Connector 145"/>
          <p:cNvCxnSpPr/>
          <p:nvPr/>
        </p:nvCxnSpPr>
        <p:spPr>
          <a:xfrm flipH="1">
            <a:off x="5782360" y="3893432"/>
            <a:ext cx="1247733" cy="1371943"/>
          </a:xfrm>
          <a:prstGeom prst="line">
            <a:avLst/>
          </a:prstGeom>
          <a:noFill/>
          <a:ln w="6350" cap="flat" cmpd="sng" algn="ctr">
            <a:gradFill>
              <a:gsLst>
                <a:gs pos="0">
                  <a:schemeClr val="tx2">
                    <a:lumMod val="50000"/>
                    <a:lumOff val="50000"/>
                  </a:schemeClr>
                </a:gs>
                <a:gs pos="100000">
                  <a:schemeClr val="tx1">
                    <a:lumMod val="65000"/>
                    <a:lumOff val="35000"/>
                    <a:alpha val="0"/>
                  </a:schemeClr>
                </a:gs>
              </a:gsLst>
              <a:lin ang="16200000" scaled="0"/>
            </a:gradFill>
            <a:prstDash val="solid"/>
            <a:round/>
            <a:headEnd type="none" w="med" len="med"/>
            <a:tailEnd type="none" w="med" len="med"/>
          </a:ln>
          <a:effectLst/>
        </p:spPr>
      </p:cxnSp>
      <p:sp>
        <p:nvSpPr>
          <p:cNvPr id="147" name="Rectangle 146"/>
          <p:cNvSpPr/>
          <p:nvPr/>
        </p:nvSpPr>
        <p:spPr>
          <a:xfrm>
            <a:off x="6550271" y="3066366"/>
            <a:ext cx="574627" cy="621698"/>
          </a:xfrm>
          <a:prstGeom prst="rect">
            <a:avLst/>
          </a:prstGeom>
          <a:solidFill>
            <a:srgbClr val="558DBE"/>
          </a:solidFill>
          <a:ln>
            <a:solidFill>
              <a:srgbClr val="71BAD5"/>
            </a:solidFill>
            <a:tailEnd type="stealth" w="lg" len="lg"/>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rtlCol="0" anchor="ctr">
            <a:noAutofit/>
          </a:bodyPr>
          <a:lstStyle/>
          <a:p>
            <a:pPr algn="ctr" defTabSz="932597">
              <a:lnSpc>
                <a:spcPct val="90000"/>
              </a:lnSpc>
            </a:pPr>
            <a:r>
              <a:rPr lang="en-US" sz="1600" b="1" kern="0" dirty="0">
                <a:solidFill>
                  <a:srgbClr val="FFFFFF"/>
                </a:solidFill>
              </a:rPr>
              <a:t>Asia</a:t>
            </a:r>
          </a:p>
        </p:txBody>
      </p:sp>
      <p:sp>
        <p:nvSpPr>
          <p:cNvPr id="148" name="Rectangle 147"/>
          <p:cNvSpPr/>
          <p:nvPr/>
        </p:nvSpPr>
        <p:spPr>
          <a:xfrm>
            <a:off x="5882914" y="3066366"/>
            <a:ext cx="574627" cy="621697"/>
          </a:xfrm>
          <a:prstGeom prst="rect">
            <a:avLst/>
          </a:prstGeom>
          <a:solidFill>
            <a:srgbClr val="558DBE"/>
          </a:solidFill>
          <a:ln>
            <a:solidFill>
              <a:srgbClr val="71BAD5"/>
            </a:solidFill>
            <a:tailEnd type="stealth" w="lg" len="lg"/>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rtlCol="0" anchor="ctr">
            <a:noAutofit/>
          </a:bodyPr>
          <a:lstStyle/>
          <a:p>
            <a:pPr algn="ctr" defTabSz="932597">
              <a:lnSpc>
                <a:spcPct val="90000"/>
              </a:lnSpc>
            </a:pPr>
            <a:r>
              <a:rPr lang="en-US" sz="1600" b="1" kern="0" dirty="0">
                <a:solidFill>
                  <a:srgbClr val="FFFFFF"/>
                </a:solidFill>
              </a:rPr>
              <a:t>Asia</a:t>
            </a:r>
          </a:p>
        </p:txBody>
      </p:sp>
      <p:sp>
        <p:nvSpPr>
          <p:cNvPr id="149" name="Rectangle 148"/>
          <p:cNvSpPr/>
          <p:nvPr/>
        </p:nvSpPr>
        <p:spPr>
          <a:xfrm>
            <a:off x="5215939" y="3063612"/>
            <a:ext cx="574627" cy="641220"/>
          </a:xfrm>
          <a:prstGeom prst="rect">
            <a:avLst/>
          </a:prstGeom>
          <a:solidFill>
            <a:srgbClr val="558DBE"/>
          </a:solidFill>
          <a:ln>
            <a:solidFill>
              <a:srgbClr val="71BAD5"/>
            </a:solidFill>
            <a:tailEnd type="stealth" w="lg" len="lg"/>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rtlCol="0" anchor="ctr">
            <a:noAutofit/>
          </a:bodyPr>
          <a:lstStyle/>
          <a:p>
            <a:pPr algn="ctr" defTabSz="932597">
              <a:lnSpc>
                <a:spcPct val="90000"/>
              </a:lnSpc>
            </a:pPr>
            <a:r>
              <a:rPr lang="en-US" sz="1600" b="1" kern="0" dirty="0">
                <a:solidFill>
                  <a:srgbClr val="FFFFFF"/>
                </a:solidFill>
              </a:rPr>
              <a:t>Asia</a:t>
            </a:r>
          </a:p>
        </p:txBody>
      </p:sp>
      <p:sp>
        <p:nvSpPr>
          <p:cNvPr id="150" name="Rectangle 149"/>
          <p:cNvSpPr/>
          <p:nvPr/>
        </p:nvSpPr>
        <p:spPr>
          <a:xfrm>
            <a:off x="4548964" y="3063612"/>
            <a:ext cx="574627" cy="641220"/>
          </a:xfrm>
          <a:prstGeom prst="rect">
            <a:avLst/>
          </a:prstGeom>
          <a:solidFill>
            <a:srgbClr val="558DBE"/>
          </a:solidFill>
          <a:ln>
            <a:solidFill>
              <a:srgbClr val="71BAD5"/>
            </a:solidFill>
            <a:tailEnd type="stealth" w="lg" len="lg"/>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wrap="none" rtlCol="0" anchor="ctr">
            <a:noAutofit/>
          </a:bodyPr>
          <a:lstStyle/>
          <a:p>
            <a:pPr algn="ctr" defTabSz="932597">
              <a:lnSpc>
                <a:spcPct val="90000"/>
              </a:lnSpc>
            </a:pPr>
            <a:r>
              <a:rPr lang="en-US" sz="1600" b="1" kern="0" dirty="0">
                <a:solidFill>
                  <a:srgbClr val="FFFFFF"/>
                </a:solidFill>
              </a:rPr>
              <a:t>Asia</a:t>
            </a:r>
          </a:p>
        </p:txBody>
      </p:sp>
      <p:sp>
        <p:nvSpPr>
          <p:cNvPr id="152" name="Rectangle 151"/>
          <p:cNvSpPr/>
          <p:nvPr/>
        </p:nvSpPr>
        <p:spPr>
          <a:xfrm>
            <a:off x="7201044" y="3066366"/>
            <a:ext cx="792282" cy="621697"/>
          </a:xfrm>
          <a:prstGeom prst="rect">
            <a:avLst/>
          </a:prstGeom>
          <a:ln>
            <a:tailEnd type="stealth" w="lg" len="lg"/>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rtlCol="0" anchor="ctr">
            <a:noAutofit/>
          </a:bodyPr>
          <a:lstStyle/>
          <a:p>
            <a:pPr algn="ctr" defTabSz="932597">
              <a:lnSpc>
                <a:spcPct val="90000"/>
              </a:lnSpc>
            </a:pPr>
            <a:r>
              <a:rPr lang="en-US" sz="1600" b="1" kern="0" dirty="0" smtClean="0">
                <a:solidFill>
                  <a:srgbClr val="FFFFFF"/>
                </a:solidFill>
              </a:rPr>
              <a:t>Australia</a:t>
            </a:r>
            <a:endParaRPr lang="en-US" sz="1600" b="1" kern="0" dirty="0">
              <a:solidFill>
                <a:srgbClr val="FFFFFF"/>
              </a:solidFill>
            </a:endParaRPr>
          </a:p>
        </p:txBody>
      </p:sp>
      <p:cxnSp>
        <p:nvCxnSpPr>
          <p:cNvPr id="153" name="Straight Connector 152"/>
          <p:cNvCxnSpPr/>
          <p:nvPr/>
        </p:nvCxnSpPr>
        <p:spPr>
          <a:xfrm flipH="1">
            <a:off x="6231348" y="3853641"/>
            <a:ext cx="874891" cy="2326124"/>
          </a:xfrm>
          <a:prstGeom prst="line">
            <a:avLst/>
          </a:prstGeom>
          <a:noFill/>
          <a:ln w="6350" cap="flat" cmpd="sng" algn="ctr">
            <a:gradFill>
              <a:gsLst>
                <a:gs pos="0">
                  <a:schemeClr val="tx2">
                    <a:lumMod val="50000"/>
                    <a:lumOff val="50000"/>
                  </a:schemeClr>
                </a:gs>
                <a:gs pos="100000">
                  <a:schemeClr val="tx1">
                    <a:lumMod val="65000"/>
                    <a:lumOff val="35000"/>
                    <a:alpha val="0"/>
                  </a:schemeClr>
                </a:gs>
              </a:gsLst>
              <a:lin ang="16200000" scaled="0"/>
            </a:gradFill>
            <a:prstDash val="solid"/>
            <a:round/>
            <a:headEnd type="none" w="med" len="med"/>
            <a:tailEnd type="none" w="med" len="med"/>
          </a:ln>
          <a:effectLst/>
        </p:spPr>
      </p:cxnSp>
      <p:cxnSp>
        <p:nvCxnSpPr>
          <p:cNvPr id="154" name="Straight Connector 153"/>
          <p:cNvCxnSpPr/>
          <p:nvPr/>
        </p:nvCxnSpPr>
        <p:spPr>
          <a:xfrm flipH="1">
            <a:off x="6231348" y="3853640"/>
            <a:ext cx="2539755" cy="2326125"/>
          </a:xfrm>
          <a:prstGeom prst="line">
            <a:avLst/>
          </a:prstGeom>
          <a:noFill/>
          <a:ln w="6350" cap="flat" cmpd="sng" algn="ctr">
            <a:gradFill>
              <a:gsLst>
                <a:gs pos="0">
                  <a:schemeClr val="tx2">
                    <a:lumMod val="50000"/>
                    <a:lumOff val="50000"/>
                  </a:schemeClr>
                </a:gs>
                <a:gs pos="100000">
                  <a:schemeClr val="tx1">
                    <a:lumMod val="65000"/>
                    <a:lumOff val="35000"/>
                    <a:alpha val="0"/>
                  </a:schemeClr>
                </a:gs>
              </a:gsLst>
              <a:lin ang="16200000" scaled="0"/>
            </a:gradFill>
            <a:prstDash val="solid"/>
            <a:round/>
            <a:headEnd type="none" w="med" len="med"/>
            <a:tailEnd type="none" w="med" len="med"/>
          </a:ln>
          <a:effectLst/>
        </p:spPr>
      </p:cxnSp>
      <p:sp>
        <p:nvSpPr>
          <p:cNvPr id="155" name="Content Placeholder 2"/>
          <p:cNvSpPr>
            <a:spLocks noGrp="1"/>
          </p:cNvSpPr>
          <p:nvPr>
            <p:ph idx="4294967295"/>
          </p:nvPr>
        </p:nvSpPr>
        <p:spPr>
          <a:xfrm>
            <a:off x="148674" y="1650144"/>
            <a:ext cx="10459811" cy="849463"/>
          </a:xfrm>
          <a:prstGeom prst="rect">
            <a:avLst/>
          </a:prstGeom>
        </p:spPr>
        <p:txBody>
          <a:bodyPr vert="horz" wrap="square" lIns="146304" tIns="91440" rIns="146304" bIns="91440" rtlCol="0">
            <a:spAutoFit/>
          </a:bodyPr>
          <a:lstStyle/>
          <a:p>
            <a:pPr marL="0" indent="0">
              <a:buNone/>
            </a:pPr>
            <a:r>
              <a:rPr lang="en-US" sz="2400" dirty="0">
                <a:solidFill>
                  <a:srgbClr val="FFFFFF"/>
                </a:solidFill>
              </a:rPr>
              <a:t>Windows </a:t>
            </a:r>
            <a:r>
              <a:rPr lang="en-US" sz="2400">
                <a:solidFill>
                  <a:srgbClr val="FFFFFF"/>
                </a:solidFill>
              </a:rPr>
              <a:t>Azure </a:t>
            </a:r>
            <a:r>
              <a:rPr lang="en-US" sz="2400" smtClean="0">
                <a:solidFill>
                  <a:srgbClr val="FFFFFF"/>
                </a:solidFill>
              </a:rPr>
              <a:t>biedt grootschalige capaciteit via het internet</a:t>
            </a:r>
            <a:endParaRPr lang="en-US" sz="2400" dirty="0">
              <a:solidFill>
                <a:srgbClr val="FFFFFF"/>
              </a:solidFill>
            </a:endParaRPr>
          </a:p>
          <a:p>
            <a:pPr marL="0" lvl="1" indent="0">
              <a:buFontTx/>
              <a:buNone/>
            </a:pPr>
            <a:r>
              <a:rPr lang="en-US" sz="1600" smtClean="0">
                <a:solidFill>
                  <a:srgbClr val="FFFFFF"/>
                </a:solidFill>
              </a:rPr>
              <a:t>Azure draait in verschillende datacenter verspreid over de wereld</a:t>
            </a:r>
            <a:endParaRPr lang="en-US" sz="1600" dirty="0">
              <a:solidFill>
                <a:srgbClr val="FFFFFF"/>
              </a:solidFill>
            </a:endParaRPr>
          </a:p>
        </p:txBody>
      </p:sp>
      <p:sp>
        <p:nvSpPr>
          <p:cNvPr id="156" name="Rectangle 155"/>
          <p:cNvSpPr/>
          <p:nvPr/>
        </p:nvSpPr>
        <p:spPr>
          <a:xfrm>
            <a:off x="8073626" y="3063071"/>
            <a:ext cx="792282" cy="621697"/>
          </a:xfrm>
          <a:prstGeom prst="rect">
            <a:avLst/>
          </a:prstGeom>
          <a:ln>
            <a:tailEnd type="stealth" w="lg" len="lg"/>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rtlCol="0" anchor="ctr">
            <a:noAutofit/>
          </a:bodyPr>
          <a:lstStyle/>
          <a:p>
            <a:pPr algn="ctr" defTabSz="932597">
              <a:lnSpc>
                <a:spcPct val="90000"/>
              </a:lnSpc>
            </a:pPr>
            <a:r>
              <a:rPr lang="en-US" sz="1600" b="1" kern="0" dirty="0" smtClean="0">
                <a:solidFill>
                  <a:srgbClr val="FFFFFF"/>
                </a:solidFill>
              </a:rPr>
              <a:t>Australia</a:t>
            </a:r>
            <a:endParaRPr lang="en-US" sz="1600" b="1" kern="0" dirty="0">
              <a:solidFill>
                <a:srgbClr val="FFFFFF"/>
              </a:solidFill>
            </a:endParaRPr>
          </a:p>
        </p:txBody>
      </p:sp>
    </p:spTree>
    <p:extLst>
      <p:ext uri="{BB962C8B-B14F-4D97-AF65-F5344CB8AC3E}">
        <p14:creationId xmlns:p14="http://schemas.microsoft.com/office/powerpoint/2010/main" val="120499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5">
                                            <p:txEl>
                                              <p:pRg st="1" end="1"/>
                                            </p:txEl>
                                          </p:spTgt>
                                        </p:tgtEl>
                                        <p:attrNameLst>
                                          <p:attrName>style.visibility</p:attrName>
                                        </p:attrNameLst>
                                      </p:cBhvr>
                                      <p:to>
                                        <p:strVal val="visible"/>
                                      </p:to>
                                    </p:set>
                                    <p:animEffect transition="in" filter="fade">
                                      <p:cBhvr>
                                        <p:cTn id="10" dur="500"/>
                                        <p:tgtEl>
                                          <p:spTgt spid="155">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3"/>
                                        </p:tgtEl>
                                        <p:attrNameLst>
                                          <p:attrName>style.visibility</p:attrName>
                                        </p:attrNameLst>
                                      </p:cBhvr>
                                      <p:to>
                                        <p:strVal val="visible"/>
                                      </p:to>
                                    </p:set>
                                    <p:animEffect transition="in" filter="fade">
                                      <p:cBhvr>
                                        <p:cTn id="14" dur="500"/>
                                        <p:tgtEl>
                                          <p:spTgt spid="13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500"/>
                                        <p:tgtEl>
                                          <p:spTgt spid="13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500"/>
                                        <p:tgtEl>
                                          <p:spTgt spid="140"/>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fade">
                                      <p:cBhvr>
                                        <p:cTn id="34" dur="500"/>
                                        <p:tgtEl>
                                          <p:spTgt spid="14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50"/>
                                        </p:tgtEl>
                                        <p:attrNameLst>
                                          <p:attrName>style.visibility</p:attrName>
                                        </p:attrNameLst>
                                      </p:cBhvr>
                                      <p:to>
                                        <p:strVal val="visible"/>
                                      </p:to>
                                    </p:set>
                                    <p:animEffect transition="in" filter="fade">
                                      <p:cBhvr>
                                        <p:cTn id="38" dur="500"/>
                                        <p:tgtEl>
                                          <p:spTgt spid="15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48"/>
                                        </p:tgtEl>
                                        <p:attrNameLst>
                                          <p:attrName>style.visibility</p:attrName>
                                        </p:attrNameLst>
                                      </p:cBhvr>
                                      <p:to>
                                        <p:strVal val="visible"/>
                                      </p:to>
                                    </p:set>
                                    <p:animEffect transition="in" filter="fade">
                                      <p:cBhvr>
                                        <p:cTn id="46" dur="500"/>
                                        <p:tgtEl>
                                          <p:spTgt spid="148"/>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47"/>
                                        </p:tgtEl>
                                        <p:attrNameLst>
                                          <p:attrName>style.visibility</p:attrName>
                                        </p:attrNameLst>
                                      </p:cBhvr>
                                      <p:to>
                                        <p:strVal val="visible"/>
                                      </p:to>
                                    </p:set>
                                    <p:animEffect transition="in" filter="fade">
                                      <p:cBhvr>
                                        <p:cTn id="50" dur="500"/>
                                        <p:tgtEl>
                                          <p:spTgt spid="147"/>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152"/>
                                        </p:tgtEl>
                                        <p:attrNameLst>
                                          <p:attrName>style.visibility</p:attrName>
                                        </p:attrNameLst>
                                      </p:cBhvr>
                                      <p:to>
                                        <p:strVal val="visible"/>
                                      </p:to>
                                    </p:set>
                                    <p:animEffect transition="in" filter="fade">
                                      <p:cBhvr>
                                        <p:cTn id="54" dur="500"/>
                                        <p:tgtEl>
                                          <p:spTgt spid="152"/>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56"/>
                                        </p:tgtEl>
                                        <p:attrNameLst>
                                          <p:attrName>style.visibility</p:attrName>
                                        </p:attrNameLst>
                                      </p:cBhvr>
                                      <p:to>
                                        <p:strVal val="visible"/>
                                      </p:to>
                                    </p:set>
                                    <p:animEffect transition="in" filter="fade">
                                      <p:cBhvr>
                                        <p:cTn id="58" dur="500"/>
                                        <p:tgtEl>
                                          <p:spTgt spid="156"/>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134"/>
                                        </p:tgtEl>
                                        <p:attrNameLst>
                                          <p:attrName>style.visibility</p:attrName>
                                        </p:attrNameLst>
                                      </p:cBhvr>
                                      <p:to>
                                        <p:strVal val="visible"/>
                                      </p:to>
                                    </p:set>
                                    <p:animEffect transition="in" filter="fade">
                                      <p:cBhvr>
                                        <p:cTn id="62" dur="500"/>
                                        <p:tgtEl>
                                          <p:spTgt spid="134"/>
                                        </p:tgtEl>
                                      </p:cBhvr>
                                    </p:animEffect>
                                  </p:childTnLst>
                                </p:cTn>
                              </p:par>
                            </p:childTnLst>
                          </p:cTn>
                        </p:par>
                        <p:par>
                          <p:cTn id="63" fill="hold">
                            <p:stCondLst>
                              <p:cond delay="7000"/>
                            </p:stCondLst>
                            <p:childTnLst>
                              <p:par>
                                <p:cTn id="64" presetID="10" presetClass="entr" presetSubtype="0" fill="hold" nodeType="afterEffect">
                                  <p:stCondLst>
                                    <p:cond delay="0"/>
                                  </p:stCondLst>
                                  <p:childTnLst>
                                    <p:set>
                                      <p:cBhvr>
                                        <p:cTn id="65" dur="1" fill="hold">
                                          <p:stCondLst>
                                            <p:cond delay="0"/>
                                          </p:stCondLst>
                                        </p:cTn>
                                        <p:tgtEl>
                                          <p:spTgt spid="135"/>
                                        </p:tgtEl>
                                        <p:attrNameLst>
                                          <p:attrName>style.visibility</p:attrName>
                                        </p:attrNameLst>
                                      </p:cBhvr>
                                      <p:to>
                                        <p:strVal val="visible"/>
                                      </p:to>
                                    </p:set>
                                    <p:animEffect transition="in" filter="fade">
                                      <p:cBhvr>
                                        <p:cTn id="66" dur="500"/>
                                        <p:tgtEl>
                                          <p:spTgt spid="135"/>
                                        </p:tgtEl>
                                      </p:cBhvr>
                                    </p:animEffect>
                                  </p:childTnLst>
                                </p:cTn>
                              </p:par>
                            </p:childTnLst>
                          </p:cTn>
                        </p:par>
                        <p:par>
                          <p:cTn id="67" fill="hold">
                            <p:stCondLst>
                              <p:cond delay="7500"/>
                            </p:stCondLst>
                            <p:childTnLst>
                              <p:par>
                                <p:cTn id="68" presetID="10" presetClass="entr" presetSubtype="0" fill="hold" nodeType="afterEffect">
                                  <p:stCondLst>
                                    <p:cond delay="0"/>
                                  </p:stCondLst>
                                  <p:childTnLst>
                                    <p:set>
                                      <p:cBhvr>
                                        <p:cTn id="69" dur="1" fill="hold">
                                          <p:stCondLst>
                                            <p:cond delay="0"/>
                                          </p:stCondLst>
                                        </p:cTn>
                                        <p:tgtEl>
                                          <p:spTgt spid="141"/>
                                        </p:tgtEl>
                                        <p:attrNameLst>
                                          <p:attrName>style.visibility</p:attrName>
                                        </p:attrNameLst>
                                      </p:cBhvr>
                                      <p:to>
                                        <p:strVal val="visible"/>
                                      </p:to>
                                    </p:set>
                                    <p:animEffect transition="in" filter="fade">
                                      <p:cBhvr>
                                        <p:cTn id="70" dur="500"/>
                                        <p:tgtEl>
                                          <p:spTgt spid="141"/>
                                        </p:tgtEl>
                                      </p:cBhvr>
                                    </p:animEffect>
                                  </p:childTnLst>
                                </p:cTn>
                              </p:par>
                            </p:childTnLst>
                          </p:cTn>
                        </p:par>
                        <p:par>
                          <p:cTn id="71" fill="hold">
                            <p:stCondLst>
                              <p:cond delay="8000"/>
                            </p:stCondLst>
                            <p:childTnLst>
                              <p:par>
                                <p:cTn id="72" presetID="10" presetClass="entr" presetSubtype="0" fill="hold" nodeType="after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fade">
                                      <p:cBhvr>
                                        <p:cTn id="74" dur="500"/>
                                        <p:tgtEl>
                                          <p:spTgt spid="142"/>
                                        </p:tgtEl>
                                      </p:cBhvr>
                                    </p:animEffect>
                                  </p:childTnLst>
                                </p:cTn>
                              </p:par>
                            </p:childTnLst>
                          </p:cTn>
                        </p:par>
                        <p:par>
                          <p:cTn id="75" fill="hold">
                            <p:stCondLst>
                              <p:cond delay="8500"/>
                            </p:stCondLst>
                            <p:childTnLst>
                              <p:par>
                                <p:cTn id="76" presetID="10" presetClass="entr" presetSubtype="0" fill="hold" nodeType="afterEffect">
                                  <p:stCondLst>
                                    <p:cond delay="0"/>
                                  </p:stCondLst>
                                  <p:childTnLst>
                                    <p:set>
                                      <p:cBhvr>
                                        <p:cTn id="77" dur="1" fill="hold">
                                          <p:stCondLst>
                                            <p:cond delay="0"/>
                                          </p:stCondLst>
                                        </p:cTn>
                                        <p:tgtEl>
                                          <p:spTgt spid="145"/>
                                        </p:tgtEl>
                                        <p:attrNameLst>
                                          <p:attrName>style.visibility</p:attrName>
                                        </p:attrNameLst>
                                      </p:cBhvr>
                                      <p:to>
                                        <p:strVal val="visible"/>
                                      </p:to>
                                    </p:set>
                                    <p:animEffect transition="in" filter="fade">
                                      <p:cBhvr>
                                        <p:cTn id="78" dur="500"/>
                                        <p:tgtEl>
                                          <p:spTgt spid="145"/>
                                        </p:tgtEl>
                                      </p:cBhvr>
                                    </p:animEffect>
                                  </p:childTnLst>
                                </p:cTn>
                              </p:par>
                            </p:childTnLst>
                          </p:cTn>
                        </p:par>
                        <p:par>
                          <p:cTn id="79" fill="hold">
                            <p:stCondLst>
                              <p:cond delay="9000"/>
                            </p:stCondLst>
                            <p:childTnLst>
                              <p:par>
                                <p:cTn id="80" presetID="10" presetClass="entr" presetSubtype="0" fill="hold" nodeType="after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childTnLst>
                          </p:cTn>
                        </p:par>
                        <p:par>
                          <p:cTn id="83" fill="hold">
                            <p:stCondLst>
                              <p:cond delay="9500"/>
                            </p:stCondLst>
                            <p:childTnLst>
                              <p:par>
                                <p:cTn id="84" presetID="10" presetClass="entr" presetSubtype="0" fill="hold" nodeType="afterEffect">
                                  <p:stCondLst>
                                    <p:cond delay="0"/>
                                  </p:stCondLst>
                                  <p:childTnLst>
                                    <p:set>
                                      <p:cBhvr>
                                        <p:cTn id="85" dur="1" fill="hold">
                                          <p:stCondLst>
                                            <p:cond delay="0"/>
                                          </p:stCondLst>
                                        </p:cTn>
                                        <p:tgtEl>
                                          <p:spTgt spid="153"/>
                                        </p:tgtEl>
                                        <p:attrNameLst>
                                          <p:attrName>style.visibility</p:attrName>
                                        </p:attrNameLst>
                                      </p:cBhvr>
                                      <p:to>
                                        <p:strVal val="visible"/>
                                      </p:to>
                                    </p:set>
                                    <p:animEffect transition="in" filter="fade">
                                      <p:cBhvr>
                                        <p:cTn id="86" dur="500"/>
                                        <p:tgtEl>
                                          <p:spTgt spid="153"/>
                                        </p:tgtEl>
                                      </p:cBhvr>
                                    </p:animEffect>
                                  </p:childTnLst>
                                </p:cTn>
                              </p:par>
                            </p:childTnLst>
                          </p:cTn>
                        </p:par>
                        <p:par>
                          <p:cTn id="87" fill="hold">
                            <p:stCondLst>
                              <p:cond delay="10000"/>
                            </p:stCondLst>
                            <p:childTnLst>
                              <p:par>
                                <p:cTn id="88" presetID="10" presetClass="entr" presetSubtype="0" fill="hold" nodeType="afterEffect">
                                  <p:stCondLst>
                                    <p:cond delay="0"/>
                                  </p:stCondLst>
                                  <p:childTnLst>
                                    <p:set>
                                      <p:cBhvr>
                                        <p:cTn id="89" dur="1" fill="hold">
                                          <p:stCondLst>
                                            <p:cond delay="0"/>
                                          </p:stCondLst>
                                        </p:cTn>
                                        <p:tgtEl>
                                          <p:spTgt spid="154"/>
                                        </p:tgtEl>
                                        <p:attrNameLst>
                                          <p:attrName>style.visibility</p:attrName>
                                        </p:attrNameLst>
                                      </p:cBhvr>
                                      <p:to>
                                        <p:strVal val="visible"/>
                                      </p:to>
                                    </p:set>
                                    <p:animEffect transition="in" filter="fade">
                                      <p:cBhvr>
                                        <p:cTn id="90"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6" grpId="0" animBg="1"/>
      <p:bldP spid="137" grpId="0" animBg="1"/>
      <p:bldP spid="138" grpId="0" animBg="1"/>
      <p:bldP spid="140" grpId="0" animBg="1"/>
      <p:bldP spid="143" grpId="0" animBg="1"/>
      <p:bldP spid="147" grpId="0" animBg="1"/>
      <p:bldP spid="148" grpId="0" animBg="1"/>
      <p:bldP spid="149" grpId="0" animBg="1"/>
      <p:bldP spid="150" grpId="0" animBg="1"/>
      <p:bldP spid="152" grpId="0" animBg="1"/>
      <p:bldP spid="155" grpId="0" build="p"/>
      <p:bldP spid="1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a:t>
            </a:r>
            <a:r>
              <a:rPr lang="nl-NL" smtClean="0"/>
              <a:t>in een notendop</a:t>
            </a:r>
            <a:endParaRPr lang="nl-NL" dirty="0"/>
          </a:p>
        </p:txBody>
      </p:sp>
      <p:grpSp>
        <p:nvGrpSpPr>
          <p:cNvPr id="5" name="Group 4"/>
          <p:cNvGrpSpPr/>
          <p:nvPr/>
        </p:nvGrpSpPr>
        <p:grpSpPr>
          <a:xfrm>
            <a:off x="205791" y="2371823"/>
            <a:ext cx="6817709" cy="3342192"/>
            <a:chOff x="515938" y="742950"/>
            <a:chExt cx="11331574" cy="5543551"/>
          </a:xfrm>
        </p:grpSpPr>
        <p:grpSp>
          <p:nvGrpSpPr>
            <p:cNvPr id="6" name="Group 5"/>
            <p:cNvGrpSpPr/>
            <p:nvPr/>
          </p:nvGrpSpPr>
          <p:grpSpPr>
            <a:xfrm>
              <a:off x="515938" y="742950"/>
              <a:ext cx="11331574" cy="5276850"/>
              <a:chOff x="515938" y="742950"/>
              <a:chExt cx="11331574" cy="5276850"/>
            </a:xfrm>
          </p:grpSpPr>
          <p:grpSp>
            <p:nvGrpSpPr>
              <p:cNvPr id="10" name="Group 9"/>
              <p:cNvGrpSpPr/>
              <p:nvPr/>
            </p:nvGrpSpPr>
            <p:grpSpPr>
              <a:xfrm>
                <a:off x="515938" y="742950"/>
                <a:ext cx="11331574" cy="5276850"/>
                <a:chOff x="515938" y="742950"/>
                <a:chExt cx="11331574" cy="5276850"/>
              </a:xfrm>
            </p:grpSpPr>
            <p:pic>
              <p:nvPicPr>
                <p:cNvPr id="13" name="Picture 12"/>
                <p:cNvPicPr>
                  <a:picLocks noChangeAspect="1" noChangeArrowheads="1"/>
                </p:cNvPicPr>
                <p:nvPr/>
              </p:nvPicPr>
              <p:blipFill>
                <a:blip r:embed="rId2"/>
                <a:srcRect/>
                <a:stretch>
                  <a:fillRect/>
                </a:stretch>
              </p:blipFill>
              <p:spPr bwMode="auto">
                <a:xfrm>
                  <a:off x="973138" y="1447800"/>
                  <a:ext cx="7152701" cy="4038600"/>
                </a:xfrm>
                <a:prstGeom prst="rect">
                  <a:avLst/>
                </a:prstGeom>
                <a:noFill/>
                <a:ln w="9525">
                  <a:noFill/>
                  <a:miter lim="800000"/>
                  <a:headEnd/>
                  <a:tailEnd/>
                </a:ln>
                <a:effectLst/>
              </p:spPr>
            </p:pic>
            <p:pic>
              <p:nvPicPr>
                <p:cNvPr id="14" name="Picture 13"/>
                <p:cNvPicPr>
                  <a:picLocks noChangeAspect="1" noChangeArrowheads="1"/>
                </p:cNvPicPr>
                <p:nvPr/>
              </p:nvPicPr>
              <p:blipFill>
                <a:blip r:embed="rId2"/>
                <a:srcRect/>
                <a:stretch>
                  <a:fillRect/>
                </a:stretch>
              </p:blipFill>
              <p:spPr bwMode="auto">
                <a:xfrm>
                  <a:off x="4504312" y="1219200"/>
                  <a:ext cx="7152701" cy="4038600"/>
                </a:xfrm>
                <a:prstGeom prst="rect">
                  <a:avLst/>
                </a:prstGeom>
                <a:noFill/>
                <a:ln w="9525">
                  <a:noFill/>
                  <a:miter lim="800000"/>
                  <a:headEnd/>
                  <a:tailEnd/>
                </a:ln>
                <a:effectLst/>
              </p:spPr>
            </p:pic>
            <p:pic>
              <p:nvPicPr>
                <p:cNvPr id="15" name="Picture 14"/>
                <p:cNvPicPr>
                  <a:picLocks noChangeAspect="1" noChangeArrowheads="1"/>
                </p:cNvPicPr>
                <p:nvPr/>
              </p:nvPicPr>
              <p:blipFill>
                <a:blip r:embed="rId3"/>
                <a:srcRect/>
                <a:stretch>
                  <a:fillRect/>
                </a:stretch>
              </p:blipFill>
              <p:spPr bwMode="auto">
                <a:xfrm>
                  <a:off x="515938" y="3276600"/>
                  <a:ext cx="5448300" cy="2743200"/>
                </a:xfrm>
                <a:prstGeom prst="rect">
                  <a:avLst/>
                </a:prstGeom>
                <a:noFill/>
                <a:ln w="9525">
                  <a:noFill/>
                  <a:miter lim="800000"/>
                  <a:headEnd/>
                  <a:tailEnd/>
                </a:ln>
                <a:effectLst/>
              </p:spPr>
            </p:pic>
            <p:pic>
              <p:nvPicPr>
                <p:cNvPr id="16" name="Picture 15"/>
                <p:cNvPicPr>
                  <a:picLocks noChangeAspect="1" noChangeArrowheads="1"/>
                </p:cNvPicPr>
                <p:nvPr/>
              </p:nvPicPr>
              <p:blipFill>
                <a:blip r:embed="rId3"/>
                <a:srcRect/>
                <a:stretch>
                  <a:fillRect/>
                </a:stretch>
              </p:blipFill>
              <p:spPr bwMode="auto">
                <a:xfrm>
                  <a:off x="2894012" y="3276600"/>
                  <a:ext cx="5448300" cy="2743200"/>
                </a:xfrm>
                <a:prstGeom prst="rect">
                  <a:avLst/>
                </a:prstGeom>
                <a:noFill/>
                <a:ln w="9525">
                  <a:noFill/>
                  <a:miter lim="800000"/>
                  <a:headEnd/>
                  <a:tailEnd/>
                </a:ln>
                <a:effectLst/>
              </p:spPr>
            </p:pic>
            <p:pic>
              <p:nvPicPr>
                <p:cNvPr id="17" name="Picture 16"/>
                <p:cNvPicPr>
                  <a:picLocks noChangeAspect="1" noChangeArrowheads="1"/>
                </p:cNvPicPr>
                <p:nvPr/>
              </p:nvPicPr>
              <p:blipFill>
                <a:blip r:embed="rId3"/>
                <a:srcRect/>
                <a:stretch>
                  <a:fillRect/>
                </a:stretch>
              </p:blipFill>
              <p:spPr bwMode="auto">
                <a:xfrm>
                  <a:off x="6399212" y="3276600"/>
                  <a:ext cx="5448300" cy="2743200"/>
                </a:xfrm>
                <a:prstGeom prst="rect">
                  <a:avLst/>
                </a:prstGeom>
                <a:noFill/>
                <a:ln w="9525">
                  <a:noFill/>
                  <a:miter lim="800000"/>
                  <a:headEnd/>
                  <a:tailEnd/>
                </a:ln>
                <a:effectLst/>
              </p:spPr>
            </p:pic>
            <p:pic>
              <p:nvPicPr>
                <p:cNvPr id="18" name="Picture 17"/>
                <p:cNvPicPr>
                  <a:picLocks noChangeAspect="1" noChangeArrowheads="1"/>
                </p:cNvPicPr>
                <p:nvPr/>
              </p:nvPicPr>
              <p:blipFill>
                <a:blip r:embed="rId4">
                  <a:lum bright="22000" contrast="1000"/>
                </a:blip>
                <a:srcRect/>
                <a:stretch>
                  <a:fillRect/>
                </a:stretch>
              </p:blipFill>
              <p:spPr bwMode="auto">
                <a:xfrm>
                  <a:off x="3427412" y="742950"/>
                  <a:ext cx="6229350" cy="2324100"/>
                </a:xfrm>
                <a:prstGeom prst="rect">
                  <a:avLst/>
                </a:prstGeom>
                <a:noFill/>
                <a:ln w="9525">
                  <a:noFill/>
                  <a:miter lim="800000"/>
                  <a:headEnd/>
                  <a:tailEnd/>
                </a:ln>
                <a:effectLst/>
              </p:spPr>
            </p:pic>
          </p:grpSp>
          <p:pic>
            <p:nvPicPr>
              <p:cNvPr id="11" name="Picture 10"/>
              <p:cNvPicPr>
                <a:picLocks noChangeAspect="1" noChangeArrowheads="1"/>
              </p:cNvPicPr>
              <p:nvPr/>
            </p:nvPicPr>
            <p:blipFill>
              <a:blip r:embed="rId2"/>
              <a:srcRect/>
              <a:stretch>
                <a:fillRect/>
              </a:stretch>
            </p:blipFill>
            <p:spPr bwMode="auto">
              <a:xfrm rot="9900000">
                <a:off x="1286950" y="1509107"/>
                <a:ext cx="5600700" cy="3162300"/>
              </a:xfrm>
              <a:prstGeom prst="rect">
                <a:avLst/>
              </a:prstGeom>
              <a:noFill/>
              <a:ln w="9525">
                <a:noFill/>
                <a:miter lim="800000"/>
                <a:headEnd/>
                <a:tailEnd/>
              </a:ln>
              <a:effectLst/>
            </p:spPr>
          </p:pic>
          <p:pic>
            <p:nvPicPr>
              <p:cNvPr id="12" name="Picture 11"/>
              <p:cNvPicPr>
                <a:picLocks noChangeAspect="1" noChangeArrowheads="1"/>
              </p:cNvPicPr>
              <p:nvPr/>
            </p:nvPicPr>
            <p:blipFill>
              <a:blip r:embed="rId2"/>
              <a:srcRect/>
              <a:stretch>
                <a:fillRect/>
              </a:stretch>
            </p:blipFill>
            <p:spPr bwMode="auto">
              <a:xfrm rot="9900000">
                <a:off x="5742501" y="1509107"/>
                <a:ext cx="5600701" cy="3162300"/>
              </a:xfrm>
              <a:prstGeom prst="rect">
                <a:avLst/>
              </a:prstGeom>
              <a:noFill/>
              <a:ln w="9525">
                <a:noFill/>
                <a:miter lim="800000"/>
                <a:headEnd/>
                <a:tailEnd/>
              </a:ln>
              <a:effectLst/>
            </p:spPr>
          </p:pic>
        </p:grpSp>
        <p:pic>
          <p:nvPicPr>
            <p:cNvPr id="7" name="Picture 6"/>
            <p:cNvPicPr>
              <a:picLocks noChangeAspect="1" noChangeArrowheads="1"/>
            </p:cNvPicPr>
            <p:nvPr/>
          </p:nvPicPr>
          <p:blipFill>
            <a:blip r:embed="rId2"/>
            <a:srcRect/>
            <a:stretch>
              <a:fillRect/>
            </a:stretch>
          </p:blipFill>
          <p:spPr bwMode="auto">
            <a:xfrm>
              <a:off x="1446212" y="3124200"/>
              <a:ext cx="5600700" cy="3162300"/>
            </a:xfrm>
            <a:prstGeom prst="rect">
              <a:avLst/>
            </a:prstGeom>
            <a:noFill/>
            <a:ln w="9525">
              <a:noFill/>
              <a:miter lim="800000"/>
              <a:headEnd/>
              <a:tailEnd/>
            </a:ln>
            <a:effectLst/>
          </p:spPr>
        </p:pic>
        <p:pic>
          <p:nvPicPr>
            <p:cNvPr id="8" name="Picture 7"/>
            <p:cNvPicPr>
              <a:picLocks noChangeAspect="1" noChangeArrowheads="1"/>
            </p:cNvPicPr>
            <p:nvPr/>
          </p:nvPicPr>
          <p:blipFill>
            <a:blip r:embed="rId2"/>
            <a:srcRect/>
            <a:stretch>
              <a:fillRect/>
            </a:stretch>
          </p:blipFill>
          <p:spPr bwMode="auto">
            <a:xfrm>
              <a:off x="5103812" y="3124200"/>
              <a:ext cx="5600700" cy="3162300"/>
            </a:xfrm>
            <a:prstGeom prst="rect">
              <a:avLst/>
            </a:prstGeom>
            <a:noFill/>
            <a:ln w="9525">
              <a:noFill/>
              <a:miter lim="800000"/>
              <a:headEnd/>
              <a:tailEnd/>
            </a:ln>
            <a:effectLst/>
          </p:spPr>
        </p:pic>
        <p:pic>
          <p:nvPicPr>
            <p:cNvPr id="9" name="Picture 8"/>
            <p:cNvPicPr>
              <a:picLocks noChangeAspect="1" noChangeArrowheads="1"/>
            </p:cNvPicPr>
            <p:nvPr/>
          </p:nvPicPr>
          <p:blipFill>
            <a:blip r:embed="rId2"/>
            <a:srcRect/>
            <a:stretch>
              <a:fillRect/>
            </a:stretch>
          </p:blipFill>
          <p:spPr bwMode="auto">
            <a:xfrm>
              <a:off x="6246811" y="3124200"/>
              <a:ext cx="5600701" cy="3162301"/>
            </a:xfrm>
            <a:prstGeom prst="rect">
              <a:avLst/>
            </a:prstGeom>
            <a:noFill/>
            <a:ln w="9525">
              <a:noFill/>
              <a:miter lim="800000"/>
              <a:headEnd/>
              <a:tailEnd/>
            </a:ln>
            <a:effectLst/>
          </p:spPr>
        </p:pic>
      </p:grpSp>
      <p:grpSp>
        <p:nvGrpSpPr>
          <p:cNvPr id="19" name="Group 18"/>
          <p:cNvGrpSpPr/>
          <p:nvPr/>
        </p:nvGrpSpPr>
        <p:grpSpPr>
          <a:xfrm>
            <a:off x="5185842" y="2353725"/>
            <a:ext cx="3500469" cy="3342192"/>
            <a:chOff x="515938" y="742950"/>
            <a:chExt cx="11331574" cy="5543551"/>
          </a:xfrm>
        </p:grpSpPr>
        <p:grpSp>
          <p:nvGrpSpPr>
            <p:cNvPr id="20" name="Group 19"/>
            <p:cNvGrpSpPr/>
            <p:nvPr/>
          </p:nvGrpSpPr>
          <p:grpSpPr>
            <a:xfrm>
              <a:off x="515938" y="742950"/>
              <a:ext cx="11331574" cy="5276850"/>
              <a:chOff x="515938" y="742950"/>
              <a:chExt cx="11331574" cy="5276850"/>
            </a:xfrm>
          </p:grpSpPr>
          <p:grpSp>
            <p:nvGrpSpPr>
              <p:cNvPr id="24" name="Group 23"/>
              <p:cNvGrpSpPr/>
              <p:nvPr/>
            </p:nvGrpSpPr>
            <p:grpSpPr>
              <a:xfrm>
                <a:off x="515938" y="742950"/>
                <a:ext cx="11331574" cy="5276850"/>
                <a:chOff x="515938" y="742950"/>
                <a:chExt cx="11331574" cy="5276850"/>
              </a:xfrm>
            </p:grpSpPr>
            <p:pic>
              <p:nvPicPr>
                <p:cNvPr id="27" name="Picture 26"/>
                <p:cNvPicPr>
                  <a:picLocks noChangeAspect="1" noChangeArrowheads="1"/>
                </p:cNvPicPr>
                <p:nvPr/>
              </p:nvPicPr>
              <p:blipFill>
                <a:blip r:embed="rId2"/>
                <a:srcRect/>
                <a:stretch>
                  <a:fillRect/>
                </a:stretch>
              </p:blipFill>
              <p:spPr bwMode="auto">
                <a:xfrm>
                  <a:off x="973138" y="1447800"/>
                  <a:ext cx="7152701" cy="4038600"/>
                </a:xfrm>
                <a:prstGeom prst="rect">
                  <a:avLst/>
                </a:prstGeom>
                <a:noFill/>
                <a:ln w="9525">
                  <a:noFill/>
                  <a:miter lim="800000"/>
                  <a:headEnd/>
                  <a:tailEnd/>
                </a:ln>
                <a:effectLst/>
              </p:spPr>
            </p:pic>
            <p:pic>
              <p:nvPicPr>
                <p:cNvPr id="28" name="Picture 27"/>
                <p:cNvPicPr>
                  <a:picLocks noChangeAspect="1" noChangeArrowheads="1"/>
                </p:cNvPicPr>
                <p:nvPr/>
              </p:nvPicPr>
              <p:blipFill>
                <a:blip r:embed="rId2"/>
                <a:srcRect/>
                <a:stretch>
                  <a:fillRect/>
                </a:stretch>
              </p:blipFill>
              <p:spPr bwMode="auto">
                <a:xfrm>
                  <a:off x="4504312" y="1219200"/>
                  <a:ext cx="7152701" cy="4038600"/>
                </a:xfrm>
                <a:prstGeom prst="rect">
                  <a:avLst/>
                </a:prstGeom>
                <a:noFill/>
                <a:ln w="9525">
                  <a:noFill/>
                  <a:miter lim="800000"/>
                  <a:headEnd/>
                  <a:tailEnd/>
                </a:ln>
                <a:effectLst/>
              </p:spPr>
            </p:pic>
            <p:pic>
              <p:nvPicPr>
                <p:cNvPr id="29" name="Picture 28"/>
                <p:cNvPicPr>
                  <a:picLocks noChangeAspect="1" noChangeArrowheads="1"/>
                </p:cNvPicPr>
                <p:nvPr/>
              </p:nvPicPr>
              <p:blipFill>
                <a:blip r:embed="rId3"/>
                <a:srcRect/>
                <a:stretch>
                  <a:fillRect/>
                </a:stretch>
              </p:blipFill>
              <p:spPr bwMode="auto">
                <a:xfrm>
                  <a:off x="515938" y="3276600"/>
                  <a:ext cx="5448300" cy="2743200"/>
                </a:xfrm>
                <a:prstGeom prst="rect">
                  <a:avLst/>
                </a:prstGeom>
                <a:noFill/>
                <a:ln w="9525">
                  <a:noFill/>
                  <a:miter lim="800000"/>
                  <a:headEnd/>
                  <a:tailEnd/>
                </a:ln>
                <a:effectLst/>
              </p:spPr>
            </p:pic>
            <p:pic>
              <p:nvPicPr>
                <p:cNvPr id="30" name="Picture 29"/>
                <p:cNvPicPr>
                  <a:picLocks noChangeAspect="1" noChangeArrowheads="1"/>
                </p:cNvPicPr>
                <p:nvPr/>
              </p:nvPicPr>
              <p:blipFill>
                <a:blip r:embed="rId3"/>
                <a:srcRect/>
                <a:stretch>
                  <a:fillRect/>
                </a:stretch>
              </p:blipFill>
              <p:spPr bwMode="auto">
                <a:xfrm>
                  <a:off x="2894012" y="3276600"/>
                  <a:ext cx="5448300" cy="2743200"/>
                </a:xfrm>
                <a:prstGeom prst="rect">
                  <a:avLst/>
                </a:prstGeom>
                <a:noFill/>
                <a:ln w="9525">
                  <a:noFill/>
                  <a:miter lim="800000"/>
                  <a:headEnd/>
                  <a:tailEnd/>
                </a:ln>
                <a:effectLst/>
              </p:spPr>
            </p:pic>
            <p:pic>
              <p:nvPicPr>
                <p:cNvPr id="31" name="Picture 30"/>
                <p:cNvPicPr>
                  <a:picLocks noChangeAspect="1" noChangeArrowheads="1"/>
                </p:cNvPicPr>
                <p:nvPr/>
              </p:nvPicPr>
              <p:blipFill>
                <a:blip r:embed="rId3"/>
                <a:srcRect/>
                <a:stretch>
                  <a:fillRect/>
                </a:stretch>
              </p:blipFill>
              <p:spPr bwMode="auto">
                <a:xfrm>
                  <a:off x="6399212" y="3276600"/>
                  <a:ext cx="5448300" cy="2743200"/>
                </a:xfrm>
                <a:prstGeom prst="rect">
                  <a:avLst/>
                </a:prstGeom>
                <a:noFill/>
                <a:ln w="9525">
                  <a:noFill/>
                  <a:miter lim="800000"/>
                  <a:headEnd/>
                  <a:tailEnd/>
                </a:ln>
                <a:effectLst/>
              </p:spPr>
            </p:pic>
            <p:pic>
              <p:nvPicPr>
                <p:cNvPr id="32" name="Picture 31"/>
                <p:cNvPicPr>
                  <a:picLocks noChangeAspect="1" noChangeArrowheads="1"/>
                </p:cNvPicPr>
                <p:nvPr/>
              </p:nvPicPr>
              <p:blipFill>
                <a:blip r:embed="rId4">
                  <a:lum bright="22000" contrast="1000"/>
                </a:blip>
                <a:srcRect/>
                <a:stretch>
                  <a:fillRect/>
                </a:stretch>
              </p:blipFill>
              <p:spPr bwMode="auto">
                <a:xfrm>
                  <a:off x="3427412" y="742950"/>
                  <a:ext cx="6229350" cy="2324100"/>
                </a:xfrm>
                <a:prstGeom prst="rect">
                  <a:avLst/>
                </a:prstGeom>
                <a:noFill/>
                <a:ln w="9525">
                  <a:noFill/>
                  <a:miter lim="800000"/>
                  <a:headEnd/>
                  <a:tailEnd/>
                </a:ln>
                <a:effectLst/>
              </p:spPr>
            </p:pic>
          </p:grpSp>
          <p:pic>
            <p:nvPicPr>
              <p:cNvPr id="25" name="Picture 24"/>
              <p:cNvPicPr>
                <a:picLocks noChangeAspect="1" noChangeArrowheads="1"/>
              </p:cNvPicPr>
              <p:nvPr/>
            </p:nvPicPr>
            <p:blipFill>
              <a:blip r:embed="rId2"/>
              <a:srcRect/>
              <a:stretch>
                <a:fillRect/>
              </a:stretch>
            </p:blipFill>
            <p:spPr bwMode="auto">
              <a:xfrm rot="9900000">
                <a:off x="1286950" y="1509107"/>
                <a:ext cx="5600700" cy="3162300"/>
              </a:xfrm>
              <a:prstGeom prst="rect">
                <a:avLst/>
              </a:prstGeom>
              <a:noFill/>
              <a:ln w="9525">
                <a:noFill/>
                <a:miter lim="800000"/>
                <a:headEnd/>
                <a:tailEnd/>
              </a:ln>
              <a:effectLst/>
            </p:spPr>
          </p:pic>
          <p:pic>
            <p:nvPicPr>
              <p:cNvPr id="26" name="Picture 25"/>
              <p:cNvPicPr>
                <a:picLocks noChangeAspect="1" noChangeArrowheads="1"/>
              </p:cNvPicPr>
              <p:nvPr/>
            </p:nvPicPr>
            <p:blipFill>
              <a:blip r:embed="rId2"/>
              <a:srcRect/>
              <a:stretch>
                <a:fillRect/>
              </a:stretch>
            </p:blipFill>
            <p:spPr bwMode="auto">
              <a:xfrm rot="9900000">
                <a:off x="5742501" y="1509107"/>
                <a:ext cx="5600701" cy="3162300"/>
              </a:xfrm>
              <a:prstGeom prst="rect">
                <a:avLst/>
              </a:prstGeom>
              <a:noFill/>
              <a:ln w="9525">
                <a:noFill/>
                <a:miter lim="800000"/>
                <a:headEnd/>
                <a:tailEnd/>
              </a:ln>
              <a:effectLst/>
            </p:spPr>
          </p:pic>
        </p:grpSp>
        <p:pic>
          <p:nvPicPr>
            <p:cNvPr id="21" name="Picture 20"/>
            <p:cNvPicPr>
              <a:picLocks noChangeAspect="1" noChangeArrowheads="1"/>
            </p:cNvPicPr>
            <p:nvPr/>
          </p:nvPicPr>
          <p:blipFill>
            <a:blip r:embed="rId2"/>
            <a:srcRect/>
            <a:stretch>
              <a:fillRect/>
            </a:stretch>
          </p:blipFill>
          <p:spPr bwMode="auto">
            <a:xfrm>
              <a:off x="1446212" y="3124200"/>
              <a:ext cx="5600700" cy="3162300"/>
            </a:xfrm>
            <a:prstGeom prst="rect">
              <a:avLst/>
            </a:prstGeom>
            <a:noFill/>
            <a:ln w="9525">
              <a:noFill/>
              <a:miter lim="800000"/>
              <a:headEnd/>
              <a:tailEnd/>
            </a:ln>
            <a:effectLst/>
          </p:spPr>
        </p:pic>
        <p:pic>
          <p:nvPicPr>
            <p:cNvPr id="22" name="Picture 21"/>
            <p:cNvPicPr>
              <a:picLocks noChangeAspect="1" noChangeArrowheads="1"/>
            </p:cNvPicPr>
            <p:nvPr/>
          </p:nvPicPr>
          <p:blipFill>
            <a:blip r:embed="rId2"/>
            <a:srcRect/>
            <a:stretch>
              <a:fillRect/>
            </a:stretch>
          </p:blipFill>
          <p:spPr bwMode="auto">
            <a:xfrm>
              <a:off x="5103812" y="3124200"/>
              <a:ext cx="5600700" cy="3162300"/>
            </a:xfrm>
            <a:prstGeom prst="rect">
              <a:avLst/>
            </a:prstGeom>
            <a:noFill/>
            <a:ln w="9525">
              <a:noFill/>
              <a:miter lim="800000"/>
              <a:headEnd/>
              <a:tailEnd/>
            </a:ln>
            <a:effectLst/>
          </p:spPr>
        </p:pic>
        <p:pic>
          <p:nvPicPr>
            <p:cNvPr id="23" name="Picture 22"/>
            <p:cNvPicPr>
              <a:picLocks noChangeAspect="1" noChangeArrowheads="1"/>
            </p:cNvPicPr>
            <p:nvPr/>
          </p:nvPicPr>
          <p:blipFill>
            <a:blip r:embed="rId2"/>
            <a:srcRect/>
            <a:stretch>
              <a:fillRect/>
            </a:stretch>
          </p:blipFill>
          <p:spPr bwMode="auto">
            <a:xfrm>
              <a:off x="6246811" y="3124200"/>
              <a:ext cx="5600701" cy="3162301"/>
            </a:xfrm>
            <a:prstGeom prst="rect">
              <a:avLst/>
            </a:prstGeom>
            <a:noFill/>
            <a:ln w="9525">
              <a:noFill/>
              <a:miter lim="800000"/>
              <a:headEnd/>
              <a:tailEnd/>
            </a:ln>
            <a:effectLst/>
          </p:spPr>
        </p:pic>
      </p:grpSp>
      <p:grpSp>
        <p:nvGrpSpPr>
          <p:cNvPr id="33" name="Group 32"/>
          <p:cNvGrpSpPr/>
          <p:nvPr/>
        </p:nvGrpSpPr>
        <p:grpSpPr>
          <a:xfrm>
            <a:off x="2865421" y="2859900"/>
            <a:ext cx="3730528" cy="3898375"/>
            <a:chOff x="4215729" y="2632178"/>
            <a:chExt cx="4201375" cy="3822283"/>
          </a:xfrm>
        </p:grpSpPr>
        <p:sp>
          <p:nvSpPr>
            <p:cNvPr id="34" name="Rectangle 33"/>
            <p:cNvSpPr/>
            <p:nvPr/>
          </p:nvSpPr>
          <p:spPr>
            <a:xfrm>
              <a:off x="4215729" y="2632178"/>
              <a:ext cx="4201375" cy="3822283"/>
            </a:xfrm>
            <a:prstGeom prst="rect">
              <a:avLst/>
            </a:prstGeom>
            <a:gradFill flip="none" rotWithShape="1">
              <a:gsLst>
                <a:gs pos="2000">
                  <a:schemeClr val="bg1">
                    <a:lumMod val="50000"/>
                  </a:schemeClr>
                </a:gs>
                <a:gs pos="100000">
                  <a:schemeClr val="bg2">
                    <a:alpha val="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lIns="186521" tIns="93260" rtlCol="0" anchor="t"/>
            <a:lstStyle/>
            <a:p>
              <a:pPr algn="ctr">
                <a:buClr>
                  <a:srgbClr val="800000"/>
                </a:buClr>
              </a:pPr>
              <a:r>
                <a:rPr lang="en-US" sz="2040" b="1" dirty="0">
                  <a:solidFill>
                    <a:schemeClr val="bg1"/>
                  </a:solidFill>
                </a:rPr>
                <a:t>Cloud Services</a:t>
              </a:r>
            </a:p>
          </p:txBody>
        </p:sp>
        <p:grpSp>
          <p:nvGrpSpPr>
            <p:cNvPr id="35" name="Group 34"/>
            <p:cNvGrpSpPr/>
            <p:nvPr/>
          </p:nvGrpSpPr>
          <p:grpSpPr>
            <a:xfrm>
              <a:off x="4373573" y="3610562"/>
              <a:ext cx="3927859" cy="1194368"/>
              <a:chOff x="8044604" y="3453806"/>
              <a:chExt cx="3927859" cy="1194368"/>
            </a:xfrm>
          </p:grpSpPr>
          <p:sp>
            <p:nvSpPr>
              <p:cNvPr id="36" name="Rectangle 35"/>
              <p:cNvSpPr/>
              <p:nvPr/>
            </p:nvSpPr>
            <p:spPr>
              <a:xfrm>
                <a:off x="8257463" y="3606205"/>
                <a:ext cx="1614821" cy="1041969"/>
              </a:xfrm>
              <a:prstGeom prst="rect">
                <a:avLst/>
              </a:prstGeom>
              <a:ln>
                <a:headEnd type="none" w="lg" len="lg"/>
                <a:tailEnd type="stealth" w="lg" len="lg"/>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37" name="Rectangle 36"/>
              <p:cNvSpPr/>
              <p:nvPr/>
            </p:nvSpPr>
            <p:spPr>
              <a:xfrm>
                <a:off x="10237944" y="3606205"/>
                <a:ext cx="1734519" cy="1041969"/>
              </a:xfrm>
              <a:prstGeom prst="rect">
                <a:avLst/>
              </a:prstGeom>
              <a:ln>
                <a:headEnd type="none" w="lg" len="lg"/>
                <a:tailEnd type="stealth" w="lg" len="lg"/>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38" name="Rectangle 37"/>
              <p:cNvSpPr/>
              <p:nvPr/>
            </p:nvSpPr>
            <p:spPr>
              <a:xfrm>
                <a:off x="10034797" y="3453806"/>
                <a:ext cx="1734519" cy="1041969"/>
              </a:xfrm>
              <a:prstGeom prst="rect">
                <a:avLst/>
              </a:prstGeom>
              <a:ln>
                <a:headEnd type="none" w="lg" len="lg"/>
                <a:tailEnd type="stealth" w="lg" len="lg"/>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39" name="TextBox 38"/>
              <p:cNvSpPr txBox="1"/>
              <p:nvPr/>
            </p:nvSpPr>
            <p:spPr>
              <a:xfrm>
                <a:off x="10034795" y="3911001"/>
                <a:ext cx="1734522" cy="594650"/>
              </a:xfrm>
              <a:prstGeom prst="rect">
                <a:avLst/>
              </a:prstGeom>
              <a:noFill/>
            </p:spPr>
            <p:txBody>
              <a:bodyPr wrap="square" rtlCol="0">
                <a:spAutoFit/>
              </a:bodyPr>
              <a:lstStyle/>
              <a:p>
                <a:pPr algn="ctr"/>
                <a:r>
                  <a:rPr lang="en-US" sz="1632" b="1" dirty="0">
                    <a:solidFill>
                      <a:schemeClr val="bg1"/>
                    </a:solidFill>
                    <a:ea typeface="Segoe UI" pitchFamily="34" charset="0"/>
                    <a:cs typeface="Segoe UI" pitchFamily="34" charset="0"/>
                  </a:rPr>
                  <a:t>Worker</a:t>
                </a:r>
              </a:p>
              <a:p>
                <a:pPr algn="ctr"/>
                <a:r>
                  <a:rPr lang="en-US" sz="1632" b="1" dirty="0">
                    <a:solidFill>
                      <a:schemeClr val="bg1"/>
                    </a:solidFill>
                    <a:ea typeface="Segoe UI" pitchFamily="34" charset="0"/>
                    <a:cs typeface="Segoe UI" pitchFamily="34" charset="0"/>
                  </a:rPr>
                  <a:t>Roles</a:t>
                </a:r>
              </a:p>
            </p:txBody>
          </p:sp>
          <p:sp>
            <p:nvSpPr>
              <p:cNvPr id="41" name="Rectangle 40"/>
              <p:cNvSpPr/>
              <p:nvPr/>
            </p:nvSpPr>
            <p:spPr>
              <a:xfrm>
                <a:off x="8054316" y="3453806"/>
                <a:ext cx="1614821" cy="1041969"/>
              </a:xfrm>
              <a:prstGeom prst="rect">
                <a:avLst/>
              </a:prstGeom>
              <a:ln>
                <a:headEnd type="none" w="lg" len="lg"/>
                <a:tailEnd type="stealth" w="lg" len="lg"/>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42" name="TextBox 41"/>
              <p:cNvSpPr txBox="1"/>
              <p:nvPr/>
            </p:nvSpPr>
            <p:spPr>
              <a:xfrm>
                <a:off x="8044604" y="3911001"/>
                <a:ext cx="1624533" cy="594650"/>
              </a:xfrm>
              <a:prstGeom prst="rect">
                <a:avLst/>
              </a:prstGeom>
              <a:noFill/>
            </p:spPr>
            <p:txBody>
              <a:bodyPr wrap="square" rtlCol="0">
                <a:spAutoFit/>
              </a:bodyPr>
              <a:lstStyle/>
              <a:p>
                <a:pPr algn="ctr"/>
                <a:r>
                  <a:rPr lang="en-US" sz="1632" b="1" dirty="0">
                    <a:solidFill>
                      <a:schemeClr val="bg1"/>
                    </a:solidFill>
                    <a:ea typeface="Segoe UI" pitchFamily="34" charset="0"/>
                    <a:cs typeface="Segoe UI" pitchFamily="34" charset="0"/>
                  </a:rPr>
                  <a:t>Web</a:t>
                </a:r>
              </a:p>
              <a:p>
                <a:pPr algn="ctr"/>
                <a:r>
                  <a:rPr lang="en-US" sz="1632" b="1" dirty="0">
                    <a:solidFill>
                      <a:schemeClr val="bg1"/>
                    </a:solidFill>
                    <a:ea typeface="Segoe UI" pitchFamily="34" charset="0"/>
                    <a:cs typeface="Segoe UI" pitchFamily="34" charset="0"/>
                  </a:rPr>
                  <a:t> Roles</a:t>
                </a:r>
              </a:p>
            </p:txBody>
          </p:sp>
        </p:grpSp>
      </p:grpSp>
      <p:grpSp>
        <p:nvGrpSpPr>
          <p:cNvPr id="45" name="Group 44"/>
          <p:cNvGrpSpPr/>
          <p:nvPr/>
        </p:nvGrpSpPr>
        <p:grpSpPr>
          <a:xfrm>
            <a:off x="287265" y="2867449"/>
            <a:ext cx="2639934" cy="3990551"/>
            <a:chOff x="560113" y="2632178"/>
            <a:chExt cx="3510231" cy="3912660"/>
          </a:xfrm>
        </p:grpSpPr>
        <p:sp>
          <p:nvSpPr>
            <p:cNvPr id="46" name="Rectangle 45"/>
            <p:cNvSpPr/>
            <p:nvPr/>
          </p:nvSpPr>
          <p:spPr>
            <a:xfrm>
              <a:off x="560113" y="2632178"/>
              <a:ext cx="3352057" cy="3822283"/>
            </a:xfrm>
            <a:prstGeom prst="rect">
              <a:avLst/>
            </a:prstGeom>
            <a:gradFill flip="none" rotWithShape="1">
              <a:gsLst>
                <a:gs pos="2000">
                  <a:schemeClr val="bg1">
                    <a:lumMod val="50000"/>
                  </a:schemeClr>
                </a:gs>
                <a:gs pos="100000">
                  <a:schemeClr val="bg2">
                    <a:alpha val="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lIns="186521" tIns="93260" rtlCol="0" anchor="t"/>
            <a:lstStyle/>
            <a:p>
              <a:pPr algn="ctr">
                <a:buClr>
                  <a:srgbClr val="800000"/>
                </a:buClr>
              </a:pPr>
              <a:r>
                <a:rPr lang="en-US" sz="2040" b="1" dirty="0">
                  <a:solidFill>
                    <a:schemeClr val="bg1"/>
                  </a:solidFill>
                </a:rPr>
                <a:t>Virtual Machines</a:t>
              </a:r>
            </a:p>
          </p:txBody>
        </p:sp>
        <p:grpSp>
          <p:nvGrpSpPr>
            <p:cNvPr id="47" name="Group 46"/>
            <p:cNvGrpSpPr/>
            <p:nvPr/>
          </p:nvGrpSpPr>
          <p:grpSpPr>
            <a:xfrm>
              <a:off x="657639" y="3128562"/>
              <a:ext cx="3412705" cy="3416276"/>
              <a:chOff x="751768" y="2971806"/>
              <a:chExt cx="3412705" cy="3416276"/>
            </a:xfrm>
          </p:grpSpPr>
          <p:sp>
            <p:nvSpPr>
              <p:cNvPr id="48" name="TextBox 47"/>
              <p:cNvSpPr txBox="1"/>
              <p:nvPr/>
            </p:nvSpPr>
            <p:spPr>
              <a:xfrm>
                <a:off x="1990891" y="6044590"/>
                <a:ext cx="2173582" cy="343492"/>
              </a:xfrm>
              <a:prstGeom prst="rect">
                <a:avLst/>
              </a:prstGeom>
              <a:noFill/>
            </p:spPr>
            <p:txBody>
              <a:bodyPr wrap="square" rtlCol="0">
                <a:spAutoFit/>
              </a:bodyPr>
              <a:lstStyle/>
              <a:p>
                <a:pPr algn="ctr"/>
                <a:r>
                  <a:rPr lang="en-US" sz="1632" b="1" i="1" dirty="0">
                    <a:ea typeface="Segoe UI" pitchFamily="34" charset="0"/>
                    <a:cs typeface="Segoe UI" pitchFamily="34" charset="0"/>
                  </a:rPr>
                  <a:t>User-Supplied</a:t>
                </a:r>
                <a:endParaRPr lang="en-US" sz="1224" b="1" i="1" dirty="0">
                  <a:ea typeface="Segoe UI" pitchFamily="34" charset="0"/>
                  <a:cs typeface="Segoe UI" pitchFamily="34" charset="0"/>
                </a:endParaRPr>
              </a:p>
            </p:txBody>
          </p:sp>
          <p:grpSp>
            <p:nvGrpSpPr>
              <p:cNvPr id="49" name="Group 48"/>
              <p:cNvGrpSpPr/>
              <p:nvPr/>
            </p:nvGrpSpPr>
            <p:grpSpPr>
              <a:xfrm>
                <a:off x="751768" y="2971806"/>
                <a:ext cx="2885145" cy="2965154"/>
                <a:chOff x="751768" y="2971806"/>
                <a:chExt cx="2885145" cy="2965154"/>
              </a:xfrm>
            </p:grpSpPr>
            <p:sp>
              <p:nvSpPr>
                <p:cNvPr id="50" name="Rectangle 49"/>
                <p:cNvSpPr/>
                <p:nvPr/>
              </p:nvSpPr>
              <p:spPr>
                <a:xfrm>
                  <a:off x="1990891" y="3276606"/>
                  <a:ext cx="1340757" cy="822951"/>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51" name="Rectangle 50"/>
                <p:cNvSpPr/>
                <p:nvPr/>
              </p:nvSpPr>
              <p:spPr>
                <a:xfrm>
                  <a:off x="1787744" y="3124206"/>
                  <a:ext cx="1340757" cy="822951"/>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52" name="Can 51"/>
                <p:cNvSpPr/>
                <p:nvPr/>
              </p:nvSpPr>
              <p:spPr>
                <a:xfrm>
                  <a:off x="751768" y="4130020"/>
                  <a:ext cx="1218869" cy="822950"/>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ea typeface="Segoe UI" pitchFamily="34" charset="0"/>
                    <a:cs typeface="Segoe UI" pitchFamily="34" charset="0"/>
                  </a:endParaRPr>
                </a:p>
              </p:txBody>
            </p:sp>
            <p:sp>
              <p:nvSpPr>
                <p:cNvPr id="53" name="Rectangle 52"/>
                <p:cNvSpPr/>
                <p:nvPr/>
              </p:nvSpPr>
              <p:spPr>
                <a:xfrm>
                  <a:off x="1584597" y="2971806"/>
                  <a:ext cx="1340757" cy="822951"/>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54" name="TextBox 53"/>
                <p:cNvSpPr txBox="1"/>
                <p:nvPr/>
              </p:nvSpPr>
              <p:spPr>
                <a:xfrm>
                  <a:off x="1584597" y="3456202"/>
                  <a:ext cx="1340757" cy="343492"/>
                </a:xfrm>
                <a:prstGeom prst="rect">
                  <a:avLst/>
                </a:prstGeom>
                <a:noFill/>
              </p:spPr>
              <p:txBody>
                <a:bodyPr wrap="square" rtlCol="0">
                  <a:spAutoFit/>
                </a:bodyPr>
                <a:lstStyle/>
                <a:p>
                  <a:pPr algn="ctr"/>
                  <a:r>
                    <a:rPr lang="en-US" sz="1632" b="1" dirty="0">
                      <a:solidFill>
                        <a:schemeClr val="bg1"/>
                      </a:solidFill>
                      <a:ea typeface="Segoe UI" pitchFamily="34" charset="0"/>
                      <a:cs typeface="Segoe UI" pitchFamily="34" charset="0"/>
                    </a:rPr>
                    <a:t>VMs</a:t>
                  </a:r>
                  <a:endParaRPr lang="en-US" sz="1224" b="1" dirty="0">
                    <a:solidFill>
                      <a:schemeClr val="bg1"/>
                    </a:solidFill>
                    <a:ea typeface="Segoe UI" pitchFamily="34" charset="0"/>
                    <a:cs typeface="Segoe UI" pitchFamily="34" charset="0"/>
                  </a:endParaRPr>
                </a:p>
              </p:txBody>
            </p:sp>
            <p:sp>
              <p:nvSpPr>
                <p:cNvPr id="55" name="TextBox 54"/>
                <p:cNvSpPr txBox="1"/>
                <p:nvPr/>
              </p:nvSpPr>
              <p:spPr>
                <a:xfrm>
                  <a:off x="751768" y="4952970"/>
                  <a:ext cx="1218869" cy="343492"/>
                </a:xfrm>
                <a:prstGeom prst="rect">
                  <a:avLst/>
                </a:prstGeom>
                <a:noFill/>
              </p:spPr>
              <p:txBody>
                <a:bodyPr wrap="square" rtlCol="0">
                  <a:spAutoFit/>
                </a:bodyPr>
                <a:lstStyle/>
                <a:p>
                  <a:pPr algn="ctr"/>
                  <a:r>
                    <a:rPr lang="en-US" sz="1632" b="1" i="1" dirty="0">
                      <a:solidFill>
                        <a:schemeClr val="bg1"/>
                      </a:solidFill>
                      <a:ea typeface="Segoe UI" pitchFamily="34" charset="0"/>
                      <a:cs typeface="Segoe UI" pitchFamily="34" charset="0"/>
                    </a:rPr>
                    <a:t>Gallery</a:t>
                  </a:r>
                  <a:endParaRPr lang="en-US" sz="1224" b="1" i="1" dirty="0">
                    <a:solidFill>
                      <a:schemeClr val="bg1"/>
                    </a:solidFill>
                    <a:ea typeface="Segoe UI" pitchFamily="34" charset="0"/>
                    <a:cs typeface="Segoe UI" pitchFamily="34" charset="0"/>
                  </a:endParaRPr>
                </a:p>
              </p:txBody>
            </p:sp>
            <p:sp>
              <p:nvSpPr>
                <p:cNvPr id="56" name="Rectangle 55"/>
                <p:cNvSpPr/>
                <p:nvPr/>
              </p:nvSpPr>
              <p:spPr>
                <a:xfrm>
                  <a:off x="995543" y="4587215"/>
                  <a:ext cx="792266" cy="274317"/>
                </a:xfrm>
                <a:prstGeom prst="rect">
                  <a:avLst/>
                </a:prstGeom>
                <a:solidFill>
                  <a:schemeClr val="bg1">
                    <a:lumMod val="50000"/>
                  </a:schemeClr>
                </a:solidFill>
                <a:ln>
                  <a:solidFill>
                    <a:schemeClr val="bg1"/>
                  </a:solidFill>
                  <a:headEnd type="none" w="lg" len="lg"/>
                  <a:tailEnd type="stealth" w="lg" len="lg"/>
                </a:ln>
              </p:spPr>
              <p:style>
                <a:lnRef idx="1">
                  <a:schemeClr val="accent2"/>
                </a:lnRef>
                <a:fillRef idx="2">
                  <a:schemeClr val="accent2"/>
                </a:fillRef>
                <a:effectRef idx="1">
                  <a:schemeClr val="accent2"/>
                </a:effectRef>
                <a:fontRef idx="minor">
                  <a:schemeClr val="dk1"/>
                </a:fontRef>
              </p:style>
              <p:txBody>
                <a:bodyPr wrap="none" rtlCol="0" anchor="ctr">
                  <a:noAutofit/>
                </a:bodyPr>
                <a:lstStyle/>
                <a:p>
                  <a:pPr algn="ctr"/>
                  <a:endParaRPr lang="en-US" sz="1836" dirty="0">
                    <a:ea typeface="Segoe UI" pitchFamily="34" charset="0"/>
                    <a:cs typeface="Segoe UI" pitchFamily="34" charset="0"/>
                  </a:endParaRPr>
                </a:p>
              </p:txBody>
            </p:sp>
            <p:sp>
              <p:nvSpPr>
                <p:cNvPr id="57" name="Rectangle 56"/>
                <p:cNvSpPr/>
                <p:nvPr/>
              </p:nvSpPr>
              <p:spPr>
                <a:xfrm>
                  <a:off x="934599" y="4495776"/>
                  <a:ext cx="792266" cy="274317"/>
                </a:xfrm>
                <a:prstGeom prst="rect">
                  <a:avLst/>
                </a:prstGeom>
                <a:solidFill>
                  <a:schemeClr val="bg1">
                    <a:lumMod val="50000"/>
                  </a:schemeClr>
                </a:solidFill>
                <a:ln>
                  <a:solidFill>
                    <a:schemeClr val="bg1"/>
                  </a:solidFill>
                  <a:headEnd type="none" w="lg" len="lg"/>
                  <a:tailEnd type="stealth" w="lg" len="lg"/>
                </a:ln>
              </p:spPr>
              <p:style>
                <a:lnRef idx="1">
                  <a:schemeClr val="accent2"/>
                </a:lnRef>
                <a:fillRef idx="2">
                  <a:schemeClr val="accent2"/>
                </a:fillRef>
                <a:effectRef idx="1">
                  <a:schemeClr val="accent2"/>
                </a:effectRef>
                <a:fontRef idx="minor">
                  <a:schemeClr val="dk1"/>
                </a:fontRef>
              </p:style>
              <p:txBody>
                <a:bodyPr wrap="none" rtlCol="0" anchor="ctr">
                  <a:noAutofit/>
                </a:bodyPr>
                <a:lstStyle/>
                <a:p>
                  <a:pPr algn="ctr"/>
                  <a:endParaRPr lang="en-US" sz="1836" dirty="0">
                    <a:ea typeface="Segoe UI" pitchFamily="34" charset="0"/>
                    <a:cs typeface="Segoe UI" pitchFamily="34" charset="0"/>
                  </a:endParaRPr>
                </a:p>
              </p:txBody>
            </p:sp>
            <p:sp>
              <p:nvSpPr>
                <p:cNvPr id="58" name="Rectangle 57"/>
                <p:cNvSpPr/>
                <p:nvPr/>
              </p:nvSpPr>
              <p:spPr>
                <a:xfrm>
                  <a:off x="873656" y="4404337"/>
                  <a:ext cx="792266" cy="274317"/>
                </a:xfrm>
                <a:prstGeom prst="rect">
                  <a:avLst/>
                </a:prstGeom>
                <a:solidFill>
                  <a:schemeClr val="bg1">
                    <a:lumMod val="50000"/>
                  </a:schemeClr>
                </a:solidFill>
                <a:ln>
                  <a:solidFill>
                    <a:schemeClr val="bg1"/>
                  </a:solidFill>
                  <a:headEnd type="none" w="lg" len="lg"/>
                  <a:tailEnd type="stealth" w="lg" len="lg"/>
                </a:ln>
              </p:spPr>
              <p:style>
                <a:lnRef idx="1">
                  <a:schemeClr val="accent2"/>
                </a:lnRef>
                <a:fillRef idx="2">
                  <a:schemeClr val="accent2"/>
                </a:fillRef>
                <a:effectRef idx="1">
                  <a:schemeClr val="accent2"/>
                </a:effectRef>
                <a:fontRef idx="minor">
                  <a:schemeClr val="dk1"/>
                </a:fontRef>
              </p:style>
              <p:txBody>
                <a:bodyPr wrap="none" rtlCol="0" anchor="ctr">
                  <a:noAutofit/>
                </a:bodyPr>
                <a:lstStyle/>
                <a:p>
                  <a:pPr algn="ctr"/>
                  <a:endParaRPr lang="en-US" sz="1836" dirty="0">
                    <a:ea typeface="Segoe UI" pitchFamily="34" charset="0"/>
                    <a:cs typeface="Segoe UI" pitchFamily="34" charset="0"/>
                  </a:endParaRPr>
                </a:p>
              </p:txBody>
            </p:sp>
            <p:sp>
              <p:nvSpPr>
                <p:cNvPr id="59" name="TextBox 58"/>
                <p:cNvSpPr txBox="1"/>
                <p:nvPr/>
              </p:nvSpPr>
              <p:spPr>
                <a:xfrm>
                  <a:off x="762649" y="4385922"/>
                  <a:ext cx="1036041" cy="343492"/>
                </a:xfrm>
                <a:prstGeom prst="rect">
                  <a:avLst/>
                </a:prstGeom>
                <a:noFill/>
              </p:spPr>
              <p:txBody>
                <a:bodyPr wrap="square" rtlCol="0">
                  <a:spAutoFit/>
                </a:bodyPr>
                <a:lstStyle/>
                <a:p>
                  <a:pPr algn="ctr"/>
                  <a:r>
                    <a:rPr lang="en-US" sz="1632" b="1" dirty="0">
                      <a:solidFill>
                        <a:schemeClr val="bg1"/>
                      </a:solidFill>
                      <a:ea typeface="Segoe UI" pitchFamily="34" charset="0"/>
                      <a:cs typeface="Segoe UI" pitchFamily="34" charset="0"/>
                    </a:rPr>
                    <a:t>VHDs</a:t>
                  </a:r>
                  <a:endParaRPr lang="en-US" sz="1224" b="1" dirty="0">
                    <a:solidFill>
                      <a:schemeClr val="bg1"/>
                    </a:solidFill>
                    <a:ea typeface="Segoe UI" pitchFamily="34" charset="0"/>
                    <a:cs typeface="Segoe UI" pitchFamily="34" charset="0"/>
                  </a:endParaRPr>
                </a:p>
              </p:txBody>
            </p:sp>
            <p:sp>
              <p:nvSpPr>
                <p:cNvPr id="60" name="Rectangle 59"/>
                <p:cNvSpPr/>
                <p:nvPr/>
              </p:nvSpPr>
              <p:spPr>
                <a:xfrm>
                  <a:off x="2839732" y="5662643"/>
                  <a:ext cx="792266" cy="274317"/>
                </a:xfrm>
                <a:prstGeom prst="rect">
                  <a:avLst/>
                </a:prstGeom>
                <a:solidFill>
                  <a:schemeClr val="bg1">
                    <a:lumMod val="50000"/>
                  </a:schemeClr>
                </a:solidFill>
                <a:ln>
                  <a:solidFill>
                    <a:schemeClr val="bg1"/>
                  </a:solidFill>
                  <a:headEnd type="none" w="lg" len="lg"/>
                  <a:tailEnd type="stealth" w="lg" len="lg"/>
                </a:ln>
              </p:spPr>
              <p:style>
                <a:lnRef idx="1">
                  <a:schemeClr val="accent2"/>
                </a:lnRef>
                <a:fillRef idx="2">
                  <a:schemeClr val="accent2"/>
                </a:fillRef>
                <a:effectRef idx="1">
                  <a:schemeClr val="accent2"/>
                </a:effectRef>
                <a:fontRef idx="minor">
                  <a:schemeClr val="dk1"/>
                </a:fontRef>
              </p:style>
              <p:txBody>
                <a:bodyPr wrap="none" rtlCol="0" anchor="ctr">
                  <a:noAutofit/>
                </a:bodyPr>
                <a:lstStyle/>
                <a:p>
                  <a:pPr algn="ctr"/>
                  <a:endParaRPr lang="en-US" sz="1836" dirty="0">
                    <a:ea typeface="Segoe UI" pitchFamily="34" charset="0"/>
                    <a:cs typeface="Segoe UI" pitchFamily="34" charset="0"/>
                  </a:endParaRPr>
                </a:p>
              </p:txBody>
            </p:sp>
            <p:sp>
              <p:nvSpPr>
                <p:cNvPr id="61" name="Rectangle 60"/>
                <p:cNvSpPr/>
                <p:nvPr/>
              </p:nvSpPr>
              <p:spPr>
                <a:xfrm>
                  <a:off x="2778788" y="5571204"/>
                  <a:ext cx="792266" cy="274317"/>
                </a:xfrm>
                <a:prstGeom prst="rect">
                  <a:avLst/>
                </a:prstGeom>
                <a:solidFill>
                  <a:schemeClr val="bg1">
                    <a:lumMod val="50000"/>
                  </a:schemeClr>
                </a:solidFill>
                <a:ln>
                  <a:solidFill>
                    <a:schemeClr val="bg1"/>
                  </a:solidFill>
                  <a:headEnd type="none" w="lg" len="lg"/>
                  <a:tailEnd type="stealth" w="lg" len="lg"/>
                </a:ln>
              </p:spPr>
              <p:style>
                <a:lnRef idx="1">
                  <a:schemeClr val="accent2"/>
                </a:lnRef>
                <a:fillRef idx="2">
                  <a:schemeClr val="accent2"/>
                </a:fillRef>
                <a:effectRef idx="1">
                  <a:schemeClr val="accent2"/>
                </a:effectRef>
                <a:fontRef idx="minor">
                  <a:schemeClr val="dk1"/>
                </a:fontRef>
              </p:style>
              <p:txBody>
                <a:bodyPr wrap="none" rtlCol="0" anchor="ctr">
                  <a:noAutofit/>
                </a:bodyPr>
                <a:lstStyle/>
                <a:p>
                  <a:pPr algn="ctr"/>
                  <a:endParaRPr lang="en-US" sz="1836" dirty="0">
                    <a:ea typeface="Segoe UI" pitchFamily="34" charset="0"/>
                    <a:cs typeface="Segoe UI" pitchFamily="34" charset="0"/>
                  </a:endParaRPr>
                </a:p>
              </p:txBody>
            </p:sp>
            <p:sp>
              <p:nvSpPr>
                <p:cNvPr id="62" name="Rectangle 61"/>
                <p:cNvSpPr/>
                <p:nvPr/>
              </p:nvSpPr>
              <p:spPr>
                <a:xfrm>
                  <a:off x="2717845" y="5479765"/>
                  <a:ext cx="792266" cy="274317"/>
                </a:xfrm>
                <a:prstGeom prst="rect">
                  <a:avLst/>
                </a:prstGeom>
                <a:solidFill>
                  <a:schemeClr val="bg1">
                    <a:lumMod val="50000"/>
                  </a:schemeClr>
                </a:solidFill>
                <a:ln>
                  <a:solidFill>
                    <a:schemeClr val="bg1"/>
                  </a:solidFill>
                  <a:headEnd type="none" w="lg" len="lg"/>
                  <a:tailEnd type="stealth" w="lg" len="lg"/>
                </a:ln>
              </p:spPr>
              <p:style>
                <a:lnRef idx="1">
                  <a:schemeClr val="accent2"/>
                </a:lnRef>
                <a:fillRef idx="2">
                  <a:schemeClr val="accent2"/>
                </a:fillRef>
                <a:effectRef idx="1">
                  <a:schemeClr val="accent2"/>
                </a:effectRef>
                <a:fontRef idx="minor">
                  <a:schemeClr val="dk1"/>
                </a:fontRef>
              </p:style>
              <p:txBody>
                <a:bodyPr wrap="none" rtlCol="0" anchor="ctr">
                  <a:noAutofit/>
                </a:bodyPr>
                <a:lstStyle/>
                <a:p>
                  <a:pPr algn="ctr"/>
                  <a:endParaRPr lang="en-US" sz="1836" dirty="0">
                    <a:ea typeface="Segoe UI" pitchFamily="34" charset="0"/>
                    <a:cs typeface="Segoe UI" pitchFamily="34" charset="0"/>
                  </a:endParaRPr>
                </a:p>
              </p:txBody>
            </p:sp>
            <p:sp>
              <p:nvSpPr>
                <p:cNvPr id="63" name="TextBox 62"/>
                <p:cNvSpPr txBox="1"/>
                <p:nvPr/>
              </p:nvSpPr>
              <p:spPr>
                <a:xfrm>
                  <a:off x="2600873" y="5463574"/>
                  <a:ext cx="1036040" cy="343492"/>
                </a:xfrm>
                <a:prstGeom prst="rect">
                  <a:avLst/>
                </a:prstGeom>
                <a:noFill/>
              </p:spPr>
              <p:txBody>
                <a:bodyPr wrap="square" rtlCol="0">
                  <a:spAutoFit/>
                </a:bodyPr>
                <a:lstStyle/>
                <a:p>
                  <a:pPr algn="ctr"/>
                  <a:r>
                    <a:rPr lang="en-US" sz="1632" b="1" dirty="0">
                      <a:ea typeface="Segoe UI" pitchFamily="34" charset="0"/>
                      <a:cs typeface="Segoe UI" pitchFamily="34" charset="0"/>
                    </a:rPr>
                    <a:t>VHDs</a:t>
                  </a:r>
                  <a:endParaRPr lang="en-US" sz="1224" b="1" dirty="0">
                    <a:ea typeface="Segoe UI" pitchFamily="34" charset="0"/>
                    <a:cs typeface="Segoe UI" pitchFamily="34" charset="0"/>
                  </a:endParaRPr>
                </a:p>
              </p:txBody>
            </p:sp>
          </p:grpSp>
        </p:grpSp>
      </p:grpSp>
      <p:grpSp>
        <p:nvGrpSpPr>
          <p:cNvPr id="67" name="Group 66"/>
          <p:cNvGrpSpPr/>
          <p:nvPr/>
        </p:nvGrpSpPr>
        <p:grpSpPr>
          <a:xfrm rot="16200000">
            <a:off x="1016228" y="1025982"/>
            <a:ext cx="1045570" cy="2657401"/>
            <a:chOff x="6969441" y="3727678"/>
            <a:chExt cx="1964910" cy="2605532"/>
          </a:xfrm>
        </p:grpSpPr>
        <p:sp>
          <p:nvSpPr>
            <p:cNvPr id="68" name="Left Bracket 67"/>
            <p:cNvSpPr/>
            <p:nvPr/>
          </p:nvSpPr>
          <p:spPr>
            <a:xfrm>
              <a:off x="7579296" y="3891686"/>
              <a:ext cx="285863" cy="2277506"/>
            </a:xfrm>
            <a:prstGeom prst="leftBracket">
              <a:avLst>
                <a:gd name="adj" fmla="val 0"/>
              </a:avLst>
            </a:prstGeom>
            <a:ln>
              <a:solidFill>
                <a:schemeClr val="bg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dirty="0"/>
            </a:p>
          </p:txBody>
        </p:sp>
        <p:cxnSp>
          <p:nvCxnSpPr>
            <p:cNvPr id="69" name="Straight Connector 68"/>
            <p:cNvCxnSpPr/>
            <p:nvPr/>
          </p:nvCxnSpPr>
          <p:spPr>
            <a:xfrm rot="5400000" flipV="1">
              <a:off x="7259474" y="4740405"/>
              <a:ext cx="0" cy="580065"/>
            </a:xfrm>
            <a:prstGeom prst="line">
              <a:avLst/>
            </a:prstGeom>
            <a:ln>
              <a:solidFill>
                <a:schemeClr val="bg1"/>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rot="5400000">
              <a:off x="7001611" y="4400470"/>
              <a:ext cx="2605532" cy="1259948"/>
            </a:xfrm>
            <a:prstGeom prst="rect">
              <a:avLst/>
            </a:prstGeom>
          </p:spPr>
          <p:txBody>
            <a:bodyPr wrap="square">
              <a:spAutoFit/>
            </a:bodyPr>
            <a:lstStyle/>
            <a:p>
              <a:pPr algn="ctr">
                <a:buClr>
                  <a:srgbClr val="800000"/>
                </a:buClr>
              </a:pPr>
              <a:r>
                <a:rPr lang="en-US" sz="1836" i="1" dirty="0">
                  <a:solidFill>
                    <a:srgbClr val="558DBE"/>
                  </a:solidFill>
                </a:rPr>
                <a:t>Infrastructure as a</a:t>
              </a:r>
            </a:p>
            <a:p>
              <a:pPr algn="ctr">
                <a:buClr>
                  <a:srgbClr val="800000"/>
                </a:buClr>
              </a:pPr>
              <a:r>
                <a:rPr lang="en-US" sz="1836" i="1" dirty="0">
                  <a:solidFill>
                    <a:srgbClr val="558DBE"/>
                  </a:solidFill>
                </a:rPr>
                <a:t> Service (IaaS)</a:t>
              </a:r>
            </a:p>
          </p:txBody>
        </p:sp>
      </p:grpSp>
      <p:grpSp>
        <p:nvGrpSpPr>
          <p:cNvPr id="71" name="Group 70"/>
          <p:cNvGrpSpPr/>
          <p:nvPr/>
        </p:nvGrpSpPr>
        <p:grpSpPr>
          <a:xfrm rot="16200000">
            <a:off x="4147442" y="1010977"/>
            <a:ext cx="1045575" cy="2657401"/>
            <a:chOff x="6969441" y="3727677"/>
            <a:chExt cx="1964919" cy="2605532"/>
          </a:xfrm>
        </p:grpSpPr>
        <p:sp>
          <p:nvSpPr>
            <p:cNvPr id="72" name="Left Bracket 71"/>
            <p:cNvSpPr/>
            <p:nvPr/>
          </p:nvSpPr>
          <p:spPr>
            <a:xfrm>
              <a:off x="7579296" y="3891686"/>
              <a:ext cx="285863" cy="2277506"/>
            </a:xfrm>
            <a:prstGeom prst="leftBracket">
              <a:avLst>
                <a:gd name="adj" fmla="val 0"/>
              </a:avLst>
            </a:prstGeom>
            <a:ln>
              <a:solidFill>
                <a:schemeClr val="bg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dirty="0"/>
            </a:p>
          </p:txBody>
        </p:sp>
        <p:cxnSp>
          <p:nvCxnSpPr>
            <p:cNvPr id="73" name="Straight Connector 72"/>
            <p:cNvCxnSpPr/>
            <p:nvPr/>
          </p:nvCxnSpPr>
          <p:spPr>
            <a:xfrm rot="5400000" flipV="1">
              <a:off x="7259474" y="4740405"/>
              <a:ext cx="0" cy="580065"/>
            </a:xfrm>
            <a:prstGeom prst="line">
              <a:avLst/>
            </a:prstGeom>
            <a:ln>
              <a:solidFill>
                <a:schemeClr val="bg1"/>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rot="5400000">
              <a:off x="7013916" y="4412765"/>
              <a:ext cx="2605532" cy="1235356"/>
            </a:xfrm>
            <a:prstGeom prst="rect">
              <a:avLst/>
            </a:prstGeom>
          </p:spPr>
          <p:txBody>
            <a:bodyPr wrap="square">
              <a:spAutoFit/>
            </a:bodyPr>
            <a:lstStyle/>
            <a:p>
              <a:pPr algn="ctr">
                <a:buClr>
                  <a:srgbClr val="800000"/>
                </a:buClr>
              </a:pPr>
              <a:r>
                <a:rPr lang="en-US" sz="1836" i="1" dirty="0">
                  <a:solidFill>
                    <a:srgbClr val="558DBE"/>
                  </a:solidFill>
                </a:rPr>
                <a:t>Platform as a </a:t>
              </a:r>
              <a:br>
                <a:rPr lang="en-US" sz="1836" i="1" dirty="0">
                  <a:solidFill>
                    <a:srgbClr val="558DBE"/>
                  </a:solidFill>
                </a:rPr>
              </a:br>
              <a:r>
                <a:rPr lang="en-US" sz="1836" i="1" dirty="0">
                  <a:solidFill>
                    <a:srgbClr val="558DBE"/>
                  </a:solidFill>
                </a:rPr>
                <a:t>Service (</a:t>
              </a:r>
              <a:r>
                <a:rPr lang="en-US" sz="1836" i="1" dirty="0" err="1">
                  <a:solidFill>
                    <a:srgbClr val="558DBE"/>
                  </a:solidFill>
                </a:rPr>
                <a:t>PaaS</a:t>
              </a:r>
              <a:r>
                <a:rPr lang="en-US" sz="1836" i="1" dirty="0">
                  <a:solidFill>
                    <a:srgbClr val="558DBE"/>
                  </a:solidFill>
                </a:rPr>
                <a:t>)</a:t>
              </a:r>
            </a:p>
          </p:txBody>
        </p:sp>
      </p:grpSp>
      <p:grpSp>
        <p:nvGrpSpPr>
          <p:cNvPr id="75" name="Group 74"/>
          <p:cNvGrpSpPr/>
          <p:nvPr/>
        </p:nvGrpSpPr>
        <p:grpSpPr>
          <a:xfrm>
            <a:off x="6661488" y="2858936"/>
            <a:ext cx="2163049" cy="3898375"/>
            <a:chOff x="8563682" y="2632178"/>
            <a:chExt cx="3352058" cy="3822283"/>
          </a:xfrm>
        </p:grpSpPr>
        <p:sp>
          <p:nvSpPr>
            <p:cNvPr id="76" name="Rectangle 75"/>
            <p:cNvSpPr/>
            <p:nvPr/>
          </p:nvSpPr>
          <p:spPr>
            <a:xfrm>
              <a:off x="8563682" y="2632178"/>
              <a:ext cx="3352058" cy="3822283"/>
            </a:xfrm>
            <a:prstGeom prst="rect">
              <a:avLst/>
            </a:prstGeom>
            <a:gradFill flip="none" rotWithShape="1">
              <a:gsLst>
                <a:gs pos="2000">
                  <a:schemeClr val="bg1">
                    <a:lumMod val="50000"/>
                  </a:schemeClr>
                </a:gs>
                <a:gs pos="100000">
                  <a:schemeClr val="bg2">
                    <a:alpha val="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lIns="186521" tIns="93260" rtlCol="0" anchor="t"/>
            <a:lstStyle/>
            <a:p>
              <a:pPr algn="ctr">
                <a:buClr>
                  <a:srgbClr val="800000"/>
                </a:buClr>
              </a:pPr>
              <a:r>
                <a:rPr lang="en-US" sz="2040" b="1" dirty="0">
                  <a:solidFill>
                    <a:schemeClr val="bg1"/>
                  </a:solidFill>
                </a:rPr>
                <a:t>Web Sites</a:t>
              </a:r>
            </a:p>
          </p:txBody>
        </p:sp>
        <p:grpSp>
          <p:nvGrpSpPr>
            <p:cNvPr id="77" name="Group 76"/>
            <p:cNvGrpSpPr/>
            <p:nvPr/>
          </p:nvGrpSpPr>
          <p:grpSpPr>
            <a:xfrm>
              <a:off x="8737380" y="3098069"/>
              <a:ext cx="3109269" cy="2194535"/>
              <a:chOff x="4447787" y="2941313"/>
              <a:chExt cx="3109269" cy="2194535"/>
            </a:xfrm>
          </p:grpSpPr>
          <p:sp>
            <p:nvSpPr>
              <p:cNvPr id="78" name="Rectangle 77"/>
              <p:cNvSpPr/>
              <p:nvPr/>
            </p:nvSpPr>
            <p:spPr>
              <a:xfrm>
                <a:off x="4447787" y="2941313"/>
                <a:ext cx="2569466" cy="1371585"/>
              </a:xfrm>
              <a:prstGeom prst="rect">
                <a:avLst/>
              </a:prstGeom>
              <a:ln>
                <a:headEnd type="none" w="lg" len="lg"/>
                <a:tailEnd type="stealth" w="lg" len="lg"/>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79" name="Rounded Rectangle 78"/>
              <p:cNvSpPr/>
              <p:nvPr/>
            </p:nvSpPr>
            <p:spPr>
              <a:xfrm>
                <a:off x="4579517" y="3449567"/>
                <a:ext cx="609435" cy="338554"/>
              </a:xfrm>
              <a:prstGeom prst="roundRect">
                <a:avLst/>
              </a:prstGeom>
              <a:ln>
                <a:tailEnd type="stealth" w="lg" len="lg"/>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ea typeface="Segoe UI" pitchFamily="34" charset="0"/>
                  <a:cs typeface="Segoe UI" pitchFamily="34" charset="0"/>
                </a:endParaRPr>
              </a:p>
            </p:txBody>
          </p:sp>
          <p:sp>
            <p:nvSpPr>
              <p:cNvPr id="80" name="TextBox 79"/>
              <p:cNvSpPr txBox="1"/>
              <p:nvPr/>
            </p:nvSpPr>
            <p:spPr>
              <a:xfrm>
                <a:off x="4579517" y="3445279"/>
                <a:ext cx="609435" cy="343492"/>
              </a:xfrm>
              <a:prstGeom prst="rect">
                <a:avLst/>
              </a:prstGeom>
              <a:solidFill>
                <a:schemeClr val="bg1">
                  <a:lumMod val="50000"/>
                </a:schemeClr>
              </a:solidFill>
            </p:spPr>
            <p:txBody>
              <a:bodyPr wrap="square" rtlCol="0">
                <a:spAutoFit/>
              </a:bodyPr>
              <a:lstStyle/>
              <a:p>
                <a:pPr algn="ctr"/>
                <a:r>
                  <a:rPr lang="en-US" sz="1632" b="1" dirty="0">
                    <a:solidFill>
                      <a:schemeClr val="bg1"/>
                    </a:solidFill>
                    <a:ea typeface="Segoe UI" pitchFamily="34" charset="0"/>
                    <a:cs typeface="Segoe UI" pitchFamily="34" charset="0"/>
                  </a:rPr>
                  <a:t>IIS</a:t>
                </a:r>
                <a:endParaRPr lang="en-US" sz="1224" b="1" dirty="0">
                  <a:solidFill>
                    <a:schemeClr val="bg1"/>
                  </a:solidFill>
                  <a:ea typeface="Segoe UI" pitchFamily="34" charset="0"/>
                  <a:cs typeface="Segoe UI" pitchFamily="34" charset="0"/>
                </a:endParaRPr>
              </a:p>
            </p:txBody>
          </p:sp>
          <p:sp>
            <p:nvSpPr>
              <p:cNvPr id="99" name="TextBox 98"/>
              <p:cNvSpPr txBox="1"/>
              <p:nvPr/>
            </p:nvSpPr>
            <p:spPr>
              <a:xfrm>
                <a:off x="5412942" y="3014441"/>
                <a:ext cx="1515012" cy="343492"/>
              </a:xfrm>
              <a:prstGeom prst="rect">
                <a:avLst/>
              </a:pr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32" b="1" dirty="0">
                    <a:solidFill>
                      <a:schemeClr val="bg1"/>
                    </a:solidFill>
                    <a:ea typeface="Segoe UI" pitchFamily="34" charset="0"/>
                    <a:cs typeface="Segoe UI" pitchFamily="34" charset="0"/>
                  </a:rPr>
                  <a:t>Web Site</a:t>
                </a:r>
                <a:endParaRPr lang="en-US" sz="1224" b="1" dirty="0">
                  <a:solidFill>
                    <a:schemeClr val="bg1"/>
                  </a:solidFill>
                  <a:ea typeface="Segoe UI" pitchFamily="34" charset="0"/>
                  <a:cs typeface="Segoe UI" pitchFamily="34" charset="0"/>
                </a:endParaRPr>
              </a:p>
            </p:txBody>
          </p:sp>
          <p:sp>
            <p:nvSpPr>
              <p:cNvPr id="97" name="TextBox 96"/>
              <p:cNvSpPr txBox="1"/>
              <p:nvPr/>
            </p:nvSpPr>
            <p:spPr>
              <a:xfrm>
                <a:off x="5438210" y="3460041"/>
                <a:ext cx="1515012" cy="343492"/>
              </a:xfrm>
              <a:prstGeom prst="rect">
                <a:avLst/>
              </a:pr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32" b="1" dirty="0">
                    <a:solidFill>
                      <a:schemeClr val="bg1"/>
                    </a:solidFill>
                    <a:ea typeface="Segoe UI" pitchFamily="34" charset="0"/>
                    <a:cs typeface="Segoe UI" pitchFamily="34" charset="0"/>
                  </a:rPr>
                  <a:t>Web Site</a:t>
                </a:r>
                <a:endParaRPr lang="en-US" sz="1224" b="1" dirty="0">
                  <a:solidFill>
                    <a:schemeClr val="bg1"/>
                  </a:solidFill>
                  <a:ea typeface="Segoe UI" pitchFamily="34" charset="0"/>
                  <a:cs typeface="Segoe UI" pitchFamily="34" charset="0"/>
                </a:endParaRPr>
              </a:p>
            </p:txBody>
          </p:sp>
          <p:sp>
            <p:nvSpPr>
              <p:cNvPr id="95" name="TextBox 94"/>
              <p:cNvSpPr txBox="1"/>
              <p:nvPr/>
            </p:nvSpPr>
            <p:spPr>
              <a:xfrm>
                <a:off x="5421445" y="3895952"/>
                <a:ext cx="1515012" cy="343492"/>
              </a:xfrm>
              <a:prstGeom prst="rect">
                <a:avLst/>
              </a:pr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32" b="1" dirty="0">
                    <a:solidFill>
                      <a:schemeClr val="bg1"/>
                    </a:solidFill>
                    <a:ea typeface="Segoe UI" pitchFamily="34" charset="0"/>
                    <a:cs typeface="Segoe UI" pitchFamily="34" charset="0"/>
                  </a:rPr>
                  <a:t>Web Site</a:t>
                </a:r>
                <a:endParaRPr lang="en-US" sz="1224" b="1" dirty="0">
                  <a:solidFill>
                    <a:schemeClr val="bg1"/>
                  </a:solidFill>
                  <a:ea typeface="Segoe UI" pitchFamily="34" charset="0"/>
                  <a:cs typeface="Segoe UI" pitchFamily="34" charset="0"/>
                </a:endParaRPr>
              </a:p>
            </p:txBody>
          </p:sp>
          <p:cxnSp>
            <p:nvCxnSpPr>
              <p:cNvPr id="84" name="Straight Connector 83"/>
              <p:cNvCxnSpPr>
                <a:stCxn id="80" idx="3"/>
                <a:endCxn id="99" idx="1"/>
              </p:cNvCxnSpPr>
              <p:nvPr/>
            </p:nvCxnSpPr>
            <p:spPr>
              <a:xfrm flipV="1">
                <a:off x="5188952" y="3186187"/>
                <a:ext cx="223991" cy="430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0" idx="3"/>
              </p:cNvCxnSpPr>
              <p:nvPr/>
            </p:nvCxnSpPr>
            <p:spPr>
              <a:xfrm flipV="1">
                <a:off x="5188952" y="3614555"/>
                <a:ext cx="218390" cy="24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0" idx="3"/>
              </p:cNvCxnSpPr>
              <p:nvPr/>
            </p:nvCxnSpPr>
            <p:spPr>
              <a:xfrm>
                <a:off x="5188952" y="3617024"/>
                <a:ext cx="218390" cy="430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4987589" y="4495774"/>
                <a:ext cx="2569467" cy="640074"/>
              </a:xfrm>
              <a:prstGeom prst="rect">
                <a:avLst/>
              </a:prstGeom>
              <a:ln>
                <a:headEnd type="none" w="lg" len="lg"/>
                <a:tailEnd type="stealth" w="lg" len="lg"/>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88" name="Rounded Rectangle 87"/>
              <p:cNvSpPr/>
              <p:nvPr/>
            </p:nvSpPr>
            <p:spPr>
              <a:xfrm>
                <a:off x="5119318" y="4651581"/>
                <a:ext cx="609435" cy="338554"/>
              </a:xfrm>
              <a:prstGeom prst="roundRect">
                <a:avLst/>
              </a:prstGeom>
              <a:ln>
                <a:tailEnd type="stealth" w="lg" len="lg"/>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ea typeface="Segoe UI" pitchFamily="34" charset="0"/>
                  <a:cs typeface="Segoe UI" pitchFamily="34" charset="0"/>
                </a:endParaRPr>
              </a:p>
            </p:txBody>
          </p:sp>
          <p:sp>
            <p:nvSpPr>
              <p:cNvPr id="89" name="TextBox 88"/>
              <p:cNvSpPr txBox="1"/>
              <p:nvPr/>
            </p:nvSpPr>
            <p:spPr>
              <a:xfrm>
                <a:off x="5119318" y="4651581"/>
                <a:ext cx="609435" cy="343492"/>
              </a:xfrm>
              <a:prstGeom prst="rect">
                <a:avLst/>
              </a:prstGeom>
              <a:solidFill>
                <a:schemeClr val="bg1">
                  <a:lumMod val="50000"/>
                </a:schemeClr>
              </a:solidFill>
            </p:spPr>
            <p:txBody>
              <a:bodyPr wrap="square" rtlCol="0">
                <a:spAutoFit/>
              </a:bodyPr>
              <a:lstStyle/>
              <a:p>
                <a:pPr algn="ctr"/>
                <a:r>
                  <a:rPr lang="en-US" sz="1632" b="1" dirty="0">
                    <a:solidFill>
                      <a:schemeClr val="bg1"/>
                    </a:solidFill>
                    <a:ea typeface="Segoe UI" pitchFamily="34" charset="0"/>
                    <a:cs typeface="Segoe UI" pitchFamily="34" charset="0"/>
                  </a:rPr>
                  <a:t>IIS</a:t>
                </a:r>
                <a:endParaRPr lang="en-US" sz="1224" b="1" dirty="0">
                  <a:solidFill>
                    <a:schemeClr val="bg1"/>
                  </a:solidFill>
                  <a:ea typeface="Segoe UI" pitchFamily="34" charset="0"/>
                  <a:cs typeface="Segoe UI" pitchFamily="34" charset="0"/>
                </a:endParaRPr>
              </a:p>
            </p:txBody>
          </p:sp>
          <p:sp>
            <p:nvSpPr>
              <p:cNvPr id="93" name="TextBox 92"/>
              <p:cNvSpPr txBox="1"/>
              <p:nvPr/>
            </p:nvSpPr>
            <p:spPr>
              <a:xfrm>
                <a:off x="5948195" y="4658565"/>
                <a:ext cx="1515013" cy="343492"/>
              </a:xfrm>
              <a:prstGeom prst="rect">
                <a:avLst/>
              </a:pr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32" b="1" dirty="0">
                    <a:solidFill>
                      <a:schemeClr val="bg1"/>
                    </a:solidFill>
                    <a:ea typeface="Segoe UI" pitchFamily="34" charset="0"/>
                    <a:cs typeface="Segoe UI" pitchFamily="34" charset="0"/>
                  </a:rPr>
                  <a:t>Web Site</a:t>
                </a:r>
                <a:endParaRPr lang="en-US" sz="1224" b="1" dirty="0">
                  <a:solidFill>
                    <a:schemeClr val="bg1"/>
                  </a:solidFill>
                  <a:ea typeface="Segoe UI" pitchFamily="34" charset="0"/>
                  <a:cs typeface="Segoe UI" pitchFamily="34" charset="0"/>
                </a:endParaRPr>
              </a:p>
            </p:txBody>
          </p:sp>
          <p:cxnSp>
            <p:nvCxnSpPr>
              <p:cNvPr id="91" name="Straight Connector 90"/>
              <p:cNvCxnSpPr>
                <a:stCxn id="89" idx="3"/>
              </p:cNvCxnSpPr>
              <p:nvPr/>
            </p:nvCxnSpPr>
            <p:spPr>
              <a:xfrm flipV="1">
                <a:off x="5728753" y="4820858"/>
                <a:ext cx="218390" cy="24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Group 99"/>
          <p:cNvGrpSpPr/>
          <p:nvPr/>
        </p:nvGrpSpPr>
        <p:grpSpPr>
          <a:xfrm rot="16200000">
            <a:off x="7354864" y="1148567"/>
            <a:ext cx="771275" cy="2657401"/>
            <a:chOff x="6969441" y="3727680"/>
            <a:chExt cx="1449442" cy="2605532"/>
          </a:xfrm>
        </p:grpSpPr>
        <p:sp>
          <p:nvSpPr>
            <p:cNvPr id="101" name="Left Bracket 100"/>
            <p:cNvSpPr/>
            <p:nvPr/>
          </p:nvSpPr>
          <p:spPr>
            <a:xfrm>
              <a:off x="7579296" y="3891686"/>
              <a:ext cx="285863" cy="2277506"/>
            </a:xfrm>
            <a:prstGeom prst="leftBracket">
              <a:avLst>
                <a:gd name="adj" fmla="val 0"/>
              </a:avLst>
            </a:prstGeom>
            <a:ln>
              <a:solidFill>
                <a:schemeClr val="bg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dirty="0"/>
            </a:p>
          </p:txBody>
        </p:sp>
        <p:cxnSp>
          <p:nvCxnSpPr>
            <p:cNvPr id="102" name="Straight Connector 101"/>
            <p:cNvCxnSpPr/>
            <p:nvPr/>
          </p:nvCxnSpPr>
          <p:spPr>
            <a:xfrm rot="5400000" flipV="1">
              <a:off x="7259474" y="4740405"/>
              <a:ext cx="0" cy="580065"/>
            </a:xfrm>
            <a:prstGeom prst="line">
              <a:avLst/>
            </a:prstGeom>
            <a:ln>
              <a:solidFill>
                <a:schemeClr val="bg1"/>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03" name="Rectangle 102"/>
            <p:cNvSpPr/>
            <p:nvPr/>
          </p:nvSpPr>
          <p:spPr>
            <a:xfrm rot="5400000">
              <a:off x="6763897" y="4678226"/>
              <a:ext cx="2605532" cy="704440"/>
            </a:xfrm>
            <a:prstGeom prst="rect">
              <a:avLst/>
            </a:prstGeom>
          </p:spPr>
          <p:txBody>
            <a:bodyPr wrap="square">
              <a:spAutoFit/>
            </a:bodyPr>
            <a:lstStyle/>
            <a:p>
              <a:pPr algn="ctr">
                <a:buClr>
                  <a:srgbClr val="800000"/>
                </a:buClr>
              </a:pPr>
              <a:r>
                <a:rPr lang="en-US" sz="1836" i="1" dirty="0">
                  <a:solidFill>
                    <a:srgbClr val="558DBE"/>
                  </a:solidFill>
                </a:rPr>
                <a:t>Web Hosting</a:t>
              </a:r>
            </a:p>
          </p:txBody>
        </p:sp>
      </p:grpSp>
      <p:cxnSp>
        <p:nvCxnSpPr>
          <p:cNvPr id="105" name="Elbow Connector 104"/>
          <p:cNvCxnSpPr>
            <a:stCxn id="63" idx="0"/>
          </p:cNvCxnSpPr>
          <p:nvPr/>
        </p:nvCxnSpPr>
        <p:spPr>
          <a:xfrm rot="16200000" flipV="1">
            <a:off x="1135327" y="4909562"/>
            <a:ext cx="1704730" cy="30632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3145950" y="3972652"/>
            <a:ext cx="3068459" cy="333106"/>
          </a:xfrm>
          <a:prstGeom prst="rect">
            <a:avLst/>
          </a:prstGeom>
          <a:solidFill>
            <a:schemeClr val="bg1">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Application</a:t>
            </a:r>
            <a:endParaRPr lang="en-US" b="1" dirty="0">
              <a:solidFill>
                <a:schemeClr val="bg1"/>
              </a:solidFill>
            </a:endParaRPr>
          </a:p>
        </p:txBody>
      </p:sp>
      <p:cxnSp>
        <p:nvCxnSpPr>
          <p:cNvPr id="130" name="Elbow Connector 129"/>
          <p:cNvCxnSpPr>
            <a:stCxn id="59" idx="0"/>
            <a:endCxn id="53" idx="1"/>
          </p:cNvCxnSpPr>
          <p:nvPr/>
        </p:nvCxnSpPr>
        <p:spPr>
          <a:xfrm rot="5400000" flipH="1" flipV="1">
            <a:off x="361368" y="4190395"/>
            <a:ext cx="1022600" cy="22857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Content Placeholder 2"/>
          <p:cNvSpPr>
            <a:spLocks noGrp="1"/>
          </p:cNvSpPr>
          <p:nvPr>
            <p:ph idx="4294967295"/>
          </p:nvPr>
        </p:nvSpPr>
        <p:spPr>
          <a:xfrm>
            <a:off x="159684" y="1365922"/>
            <a:ext cx="1797813" cy="553998"/>
          </a:xfrm>
          <a:prstGeom prst="rect">
            <a:avLst/>
          </a:prstGeom>
        </p:spPr>
        <p:txBody>
          <a:bodyPr vert="horz" wrap="square" lIns="146304" tIns="91440" rIns="146304" bIns="91440" rtlCol="0">
            <a:spAutoFit/>
          </a:bodyPr>
          <a:lstStyle/>
          <a:p>
            <a:pPr marL="0" indent="0">
              <a:buNone/>
            </a:pPr>
            <a:r>
              <a:rPr lang="en-US" sz="2400" dirty="0" smtClean="0">
                <a:solidFill>
                  <a:srgbClr val="FFFFFF"/>
                </a:solidFill>
              </a:rPr>
              <a:t>Compute</a:t>
            </a:r>
            <a:endParaRPr lang="en-US" sz="1600" dirty="0">
              <a:solidFill>
                <a:srgbClr val="FFFFFF"/>
              </a:solidFill>
            </a:endParaRPr>
          </a:p>
        </p:txBody>
      </p:sp>
    </p:spTree>
    <p:extLst>
      <p:ext uri="{BB962C8B-B14F-4D97-AF65-F5344CB8AC3E}">
        <p14:creationId xmlns:p14="http://schemas.microsoft.com/office/powerpoint/2010/main" val="301883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animEffect transition="in" filter="fade">
                                      <p:cBhvr>
                                        <p:cTn id="7" dur="500"/>
                                        <p:tgtEl>
                                          <p:spTgt spid="9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9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185842" y="2353725"/>
            <a:ext cx="3500469" cy="3342192"/>
            <a:chOff x="515938" y="742950"/>
            <a:chExt cx="11331574" cy="5543551"/>
          </a:xfrm>
        </p:grpSpPr>
        <p:grpSp>
          <p:nvGrpSpPr>
            <p:cNvPr id="20" name="Group 19"/>
            <p:cNvGrpSpPr/>
            <p:nvPr/>
          </p:nvGrpSpPr>
          <p:grpSpPr>
            <a:xfrm>
              <a:off x="515938" y="742950"/>
              <a:ext cx="11331574" cy="5276850"/>
              <a:chOff x="515938" y="742950"/>
              <a:chExt cx="11331574" cy="5276850"/>
            </a:xfrm>
          </p:grpSpPr>
          <p:grpSp>
            <p:nvGrpSpPr>
              <p:cNvPr id="24" name="Group 23"/>
              <p:cNvGrpSpPr/>
              <p:nvPr/>
            </p:nvGrpSpPr>
            <p:grpSpPr>
              <a:xfrm>
                <a:off x="515938" y="742950"/>
                <a:ext cx="11331574" cy="5276850"/>
                <a:chOff x="515938" y="742950"/>
                <a:chExt cx="11331574" cy="5276850"/>
              </a:xfrm>
            </p:grpSpPr>
            <p:pic>
              <p:nvPicPr>
                <p:cNvPr id="27" name="Picture 26"/>
                <p:cNvPicPr>
                  <a:picLocks noChangeAspect="1" noChangeArrowheads="1"/>
                </p:cNvPicPr>
                <p:nvPr/>
              </p:nvPicPr>
              <p:blipFill>
                <a:blip r:embed="rId2"/>
                <a:srcRect/>
                <a:stretch>
                  <a:fillRect/>
                </a:stretch>
              </p:blipFill>
              <p:spPr bwMode="auto">
                <a:xfrm>
                  <a:off x="973138" y="1447800"/>
                  <a:ext cx="7152701" cy="4038600"/>
                </a:xfrm>
                <a:prstGeom prst="rect">
                  <a:avLst/>
                </a:prstGeom>
                <a:noFill/>
                <a:ln w="9525">
                  <a:noFill/>
                  <a:miter lim="800000"/>
                  <a:headEnd/>
                  <a:tailEnd/>
                </a:ln>
                <a:effectLst/>
              </p:spPr>
            </p:pic>
            <p:pic>
              <p:nvPicPr>
                <p:cNvPr id="28" name="Picture 27"/>
                <p:cNvPicPr>
                  <a:picLocks noChangeAspect="1" noChangeArrowheads="1"/>
                </p:cNvPicPr>
                <p:nvPr/>
              </p:nvPicPr>
              <p:blipFill>
                <a:blip r:embed="rId2"/>
                <a:srcRect/>
                <a:stretch>
                  <a:fillRect/>
                </a:stretch>
              </p:blipFill>
              <p:spPr bwMode="auto">
                <a:xfrm>
                  <a:off x="4504312" y="1219200"/>
                  <a:ext cx="7152701" cy="4038600"/>
                </a:xfrm>
                <a:prstGeom prst="rect">
                  <a:avLst/>
                </a:prstGeom>
                <a:noFill/>
                <a:ln w="9525">
                  <a:noFill/>
                  <a:miter lim="800000"/>
                  <a:headEnd/>
                  <a:tailEnd/>
                </a:ln>
                <a:effectLst/>
              </p:spPr>
            </p:pic>
            <p:pic>
              <p:nvPicPr>
                <p:cNvPr id="29" name="Picture 28"/>
                <p:cNvPicPr>
                  <a:picLocks noChangeAspect="1" noChangeArrowheads="1"/>
                </p:cNvPicPr>
                <p:nvPr/>
              </p:nvPicPr>
              <p:blipFill>
                <a:blip r:embed="rId3"/>
                <a:srcRect/>
                <a:stretch>
                  <a:fillRect/>
                </a:stretch>
              </p:blipFill>
              <p:spPr bwMode="auto">
                <a:xfrm>
                  <a:off x="515938" y="3276600"/>
                  <a:ext cx="5448300" cy="2743200"/>
                </a:xfrm>
                <a:prstGeom prst="rect">
                  <a:avLst/>
                </a:prstGeom>
                <a:noFill/>
                <a:ln w="9525">
                  <a:noFill/>
                  <a:miter lim="800000"/>
                  <a:headEnd/>
                  <a:tailEnd/>
                </a:ln>
                <a:effectLst/>
              </p:spPr>
            </p:pic>
            <p:pic>
              <p:nvPicPr>
                <p:cNvPr id="30" name="Picture 29"/>
                <p:cNvPicPr>
                  <a:picLocks noChangeAspect="1" noChangeArrowheads="1"/>
                </p:cNvPicPr>
                <p:nvPr/>
              </p:nvPicPr>
              <p:blipFill>
                <a:blip r:embed="rId3"/>
                <a:srcRect/>
                <a:stretch>
                  <a:fillRect/>
                </a:stretch>
              </p:blipFill>
              <p:spPr bwMode="auto">
                <a:xfrm>
                  <a:off x="2894012" y="3276600"/>
                  <a:ext cx="5448300" cy="2743200"/>
                </a:xfrm>
                <a:prstGeom prst="rect">
                  <a:avLst/>
                </a:prstGeom>
                <a:noFill/>
                <a:ln w="9525">
                  <a:noFill/>
                  <a:miter lim="800000"/>
                  <a:headEnd/>
                  <a:tailEnd/>
                </a:ln>
                <a:effectLst/>
              </p:spPr>
            </p:pic>
            <p:pic>
              <p:nvPicPr>
                <p:cNvPr id="31" name="Picture 30"/>
                <p:cNvPicPr>
                  <a:picLocks noChangeAspect="1" noChangeArrowheads="1"/>
                </p:cNvPicPr>
                <p:nvPr/>
              </p:nvPicPr>
              <p:blipFill>
                <a:blip r:embed="rId3"/>
                <a:srcRect/>
                <a:stretch>
                  <a:fillRect/>
                </a:stretch>
              </p:blipFill>
              <p:spPr bwMode="auto">
                <a:xfrm>
                  <a:off x="6399212" y="3276600"/>
                  <a:ext cx="5448300" cy="2743200"/>
                </a:xfrm>
                <a:prstGeom prst="rect">
                  <a:avLst/>
                </a:prstGeom>
                <a:noFill/>
                <a:ln w="9525">
                  <a:noFill/>
                  <a:miter lim="800000"/>
                  <a:headEnd/>
                  <a:tailEnd/>
                </a:ln>
                <a:effectLst/>
              </p:spPr>
            </p:pic>
            <p:pic>
              <p:nvPicPr>
                <p:cNvPr id="32" name="Picture 31"/>
                <p:cNvPicPr>
                  <a:picLocks noChangeAspect="1" noChangeArrowheads="1"/>
                </p:cNvPicPr>
                <p:nvPr/>
              </p:nvPicPr>
              <p:blipFill>
                <a:blip r:embed="rId4">
                  <a:lum bright="22000" contrast="1000"/>
                </a:blip>
                <a:srcRect/>
                <a:stretch>
                  <a:fillRect/>
                </a:stretch>
              </p:blipFill>
              <p:spPr bwMode="auto">
                <a:xfrm>
                  <a:off x="3427412" y="742950"/>
                  <a:ext cx="6229350" cy="2324100"/>
                </a:xfrm>
                <a:prstGeom prst="rect">
                  <a:avLst/>
                </a:prstGeom>
                <a:noFill/>
                <a:ln w="9525">
                  <a:noFill/>
                  <a:miter lim="800000"/>
                  <a:headEnd/>
                  <a:tailEnd/>
                </a:ln>
                <a:effectLst/>
              </p:spPr>
            </p:pic>
          </p:grpSp>
          <p:pic>
            <p:nvPicPr>
              <p:cNvPr id="25" name="Picture 24"/>
              <p:cNvPicPr>
                <a:picLocks noChangeAspect="1" noChangeArrowheads="1"/>
              </p:cNvPicPr>
              <p:nvPr/>
            </p:nvPicPr>
            <p:blipFill>
              <a:blip r:embed="rId2"/>
              <a:srcRect/>
              <a:stretch>
                <a:fillRect/>
              </a:stretch>
            </p:blipFill>
            <p:spPr bwMode="auto">
              <a:xfrm rot="9900000">
                <a:off x="1286950" y="1509107"/>
                <a:ext cx="5600700" cy="3162300"/>
              </a:xfrm>
              <a:prstGeom prst="rect">
                <a:avLst/>
              </a:prstGeom>
              <a:noFill/>
              <a:ln w="9525">
                <a:noFill/>
                <a:miter lim="800000"/>
                <a:headEnd/>
                <a:tailEnd/>
              </a:ln>
              <a:effectLst/>
            </p:spPr>
          </p:pic>
          <p:pic>
            <p:nvPicPr>
              <p:cNvPr id="26" name="Picture 25"/>
              <p:cNvPicPr>
                <a:picLocks noChangeAspect="1" noChangeArrowheads="1"/>
              </p:cNvPicPr>
              <p:nvPr/>
            </p:nvPicPr>
            <p:blipFill>
              <a:blip r:embed="rId2"/>
              <a:srcRect/>
              <a:stretch>
                <a:fillRect/>
              </a:stretch>
            </p:blipFill>
            <p:spPr bwMode="auto">
              <a:xfrm rot="9900000">
                <a:off x="5742501" y="1509107"/>
                <a:ext cx="5600701" cy="3162300"/>
              </a:xfrm>
              <a:prstGeom prst="rect">
                <a:avLst/>
              </a:prstGeom>
              <a:noFill/>
              <a:ln w="9525">
                <a:noFill/>
                <a:miter lim="800000"/>
                <a:headEnd/>
                <a:tailEnd/>
              </a:ln>
              <a:effectLst/>
            </p:spPr>
          </p:pic>
        </p:grpSp>
        <p:pic>
          <p:nvPicPr>
            <p:cNvPr id="21" name="Picture 20"/>
            <p:cNvPicPr>
              <a:picLocks noChangeAspect="1" noChangeArrowheads="1"/>
            </p:cNvPicPr>
            <p:nvPr/>
          </p:nvPicPr>
          <p:blipFill>
            <a:blip r:embed="rId2"/>
            <a:srcRect/>
            <a:stretch>
              <a:fillRect/>
            </a:stretch>
          </p:blipFill>
          <p:spPr bwMode="auto">
            <a:xfrm>
              <a:off x="1446212" y="3124200"/>
              <a:ext cx="5600700" cy="3162300"/>
            </a:xfrm>
            <a:prstGeom prst="rect">
              <a:avLst/>
            </a:prstGeom>
            <a:noFill/>
            <a:ln w="9525">
              <a:noFill/>
              <a:miter lim="800000"/>
              <a:headEnd/>
              <a:tailEnd/>
            </a:ln>
            <a:effectLst/>
          </p:spPr>
        </p:pic>
        <p:pic>
          <p:nvPicPr>
            <p:cNvPr id="22" name="Picture 21"/>
            <p:cNvPicPr>
              <a:picLocks noChangeAspect="1" noChangeArrowheads="1"/>
            </p:cNvPicPr>
            <p:nvPr/>
          </p:nvPicPr>
          <p:blipFill>
            <a:blip r:embed="rId2"/>
            <a:srcRect/>
            <a:stretch>
              <a:fillRect/>
            </a:stretch>
          </p:blipFill>
          <p:spPr bwMode="auto">
            <a:xfrm>
              <a:off x="5103812" y="3124200"/>
              <a:ext cx="5600700" cy="3162300"/>
            </a:xfrm>
            <a:prstGeom prst="rect">
              <a:avLst/>
            </a:prstGeom>
            <a:noFill/>
            <a:ln w="9525">
              <a:noFill/>
              <a:miter lim="800000"/>
              <a:headEnd/>
              <a:tailEnd/>
            </a:ln>
            <a:effectLst/>
          </p:spPr>
        </p:pic>
        <p:pic>
          <p:nvPicPr>
            <p:cNvPr id="23" name="Picture 22"/>
            <p:cNvPicPr>
              <a:picLocks noChangeAspect="1" noChangeArrowheads="1"/>
            </p:cNvPicPr>
            <p:nvPr/>
          </p:nvPicPr>
          <p:blipFill>
            <a:blip r:embed="rId2"/>
            <a:srcRect/>
            <a:stretch>
              <a:fillRect/>
            </a:stretch>
          </p:blipFill>
          <p:spPr bwMode="auto">
            <a:xfrm>
              <a:off x="6246811" y="3124200"/>
              <a:ext cx="5600701" cy="3162301"/>
            </a:xfrm>
            <a:prstGeom prst="rect">
              <a:avLst/>
            </a:prstGeom>
            <a:noFill/>
            <a:ln w="9525">
              <a:noFill/>
              <a:miter lim="800000"/>
              <a:headEnd/>
              <a:tailEnd/>
            </a:ln>
            <a:effectLst/>
          </p:spPr>
        </p:pic>
      </p:grpSp>
      <p:grpSp>
        <p:nvGrpSpPr>
          <p:cNvPr id="5" name="Group 4"/>
          <p:cNvGrpSpPr/>
          <p:nvPr/>
        </p:nvGrpSpPr>
        <p:grpSpPr>
          <a:xfrm>
            <a:off x="205791" y="2371823"/>
            <a:ext cx="6817709" cy="3342192"/>
            <a:chOff x="515938" y="742950"/>
            <a:chExt cx="11331574" cy="5543551"/>
          </a:xfrm>
        </p:grpSpPr>
        <p:grpSp>
          <p:nvGrpSpPr>
            <p:cNvPr id="6" name="Group 5"/>
            <p:cNvGrpSpPr/>
            <p:nvPr/>
          </p:nvGrpSpPr>
          <p:grpSpPr>
            <a:xfrm>
              <a:off x="515938" y="742950"/>
              <a:ext cx="11331574" cy="5276850"/>
              <a:chOff x="515938" y="742950"/>
              <a:chExt cx="11331574" cy="5276850"/>
            </a:xfrm>
          </p:grpSpPr>
          <p:grpSp>
            <p:nvGrpSpPr>
              <p:cNvPr id="10" name="Group 9"/>
              <p:cNvGrpSpPr/>
              <p:nvPr/>
            </p:nvGrpSpPr>
            <p:grpSpPr>
              <a:xfrm>
                <a:off x="515938" y="742950"/>
                <a:ext cx="11331574" cy="5276850"/>
                <a:chOff x="515938" y="742950"/>
                <a:chExt cx="11331574" cy="5276850"/>
              </a:xfrm>
            </p:grpSpPr>
            <p:pic>
              <p:nvPicPr>
                <p:cNvPr id="13" name="Picture 12"/>
                <p:cNvPicPr>
                  <a:picLocks noChangeAspect="1" noChangeArrowheads="1"/>
                </p:cNvPicPr>
                <p:nvPr/>
              </p:nvPicPr>
              <p:blipFill>
                <a:blip r:embed="rId2"/>
                <a:srcRect/>
                <a:stretch>
                  <a:fillRect/>
                </a:stretch>
              </p:blipFill>
              <p:spPr bwMode="auto">
                <a:xfrm>
                  <a:off x="973138" y="1447800"/>
                  <a:ext cx="7152701" cy="4038600"/>
                </a:xfrm>
                <a:prstGeom prst="rect">
                  <a:avLst/>
                </a:prstGeom>
                <a:noFill/>
                <a:ln w="9525">
                  <a:noFill/>
                  <a:miter lim="800000"/>
                  <a:headEnd/>
                  <a:tailEnd/>
                </a:ln>
                <a:effectLst/>
              </p:spPr>
            </p:pic>
            <p:pic>
              <p:nvPicPr>
                <p:cNvPr id="14" name="Picture 13"/>
                <p:cNvPicPr>
                  <a:picLocks noChangeAspect="1" noChangeArrowheads="1"/>
                </p:cNvPicPr>
                <p:nvPr/>
              </p:nvPicPr>
              <p:blipFill>
                <a:blip r:embed="rId2"/>
                <a:srcRect/>
                <a:stretch>
                  <a:fillRect/>
                </a:stretch>
              </p:blipFill>
              <p:spPr bwMode="auto">
                <a:xfrm>
                  <a:off x="4504312" y="1219200"/>
                  <a:ext cx="7152701" cy="4038600"/>
                </a:xfrm>
                <a:prstGeom prst="rect">
                  <a:avLst/>
                </a:prstGeom>
                <a:noFill/>
                <a:ln w="9525">
                  <a:noFill/>
                  <a:miter lim="800000"/>
                  <a:headEnd/>
                  <a:tailEnd/>
                </a:ln>
                <a:effectLst/>
              </p:spPr>
            </p:pic>
            <p:pic>
              <p:nvPicPr>
                <p:cNvPr id="15" name="Picture 14"/>
                <p:cNvPicPr>
                  <a:picLocks noChangeAspect="1" noChangeArrowheads="1"/>
                </p:cNvPicPr>
                <p:nvPr/>
              </p:nvPicPr>
              <p:blipFill>
                <a:blip r:embed="rId3"/>
                <a:srcRect/>
                <a:stretch>
                  <a:fillRect/>
                </a:stretch>
              </p:blipFill>
              <p:spPr bwMode="auto">
                <a:xfrm>
                  <a:off x="515938" y="3276600"/>
                  <a:ext cx="5448300" cy="2743200"/>
                </a:xfrm>
                <a:prstGeom prst="rect">
                  <a:avLst/>
                </a:prstGeom>
                <a:noFill/>
                <a:ln w="9525">
                  <a:noFill/>
                  <a:miter lim="800000"/>
                  <a:headEnd/>
                  <a:tailEnd/>
                </a:ln>
                <a:effectLst/>
              </p:spPr>
            </p:pic>
            <p:pic>
              <p:nvPicPr>
                <p:cNvPr id="16" name="Picture 15"/>
                <p:cNvPicPr>
                  <a:picLocks noChangeAspect="1" noChangeArrowheads="1"/>
                </p:cNvPicPr>
                <p:nvPr/>
              </p:nvPicPr>
              <p:blipFill>
                <a:blip r:embed="rId3"/>
                <a:srcRect/>
                <a:stretch>
                  <a:fillRect/>
                </a:stretch>
              </p:blipFill>
              <p:spPr bwMode="auto">
                <a:xfrm>
                  <a:off x="2894012" y="3276600"/>
                  <a:ext cx="5448300" cy="2743200"/>
                </a:xfrm>
                <a:prstGeom prst="rect">
                  <a:avLst/>
                </a:prstGeom>
                <a:noFill/>
                <a:ln w="9525">
                  <a:noFill/>
                  <a:miter lim="800000"/>
                  <a:headEnd/>
                  <a:tailEnd/>
                </a:ln>
                <a:effectLst/>
              </p:spPr>
            </p:pic>
            <p:pic>
              <p:nvPicPr>
                <p:cNvPr id="17" name="Picture 16"/>
                <p:cNvPicPr>
                  <a:picLocks noChangeAspect="1" noChangeArrowheads="1"/>
                </p:cNvPicPr>
                <p:nvPr/>
              </p:nvPicPr>
              <p:blipFill>
                <a:blip r:embed="rId3"/>
                <a:srcRect/>
                <a:stretch>
                  <a:fillRect/>
                </a:stretch>
              </p:blipFill>
              <p:spPr bwMode="auto">
                <a:xfrm>
                  <a:off x="6399212" y="3276600"/>
                  <a:ext cx="5448300" cy="2743200"/>
                </a:xfrm>
                <a:prstGeom prst="rect">
                  <a:avLst/>
                </a:prstGeom>
                <a:noFill/>
                <a:ln w="9525">
                  <a:noFill/>
                  <a:miter lim="800000"/>
                  <a:headEnd/>
                  <a:tailEnd/>
                </a:ln>
                <a:effectLst/>
              </p:spPr>
            </p:pic>
            <p:pic>
              <p:nvPicPr>
                <p:cNvPr id="18" name="Picture 17"/>
                <p:cNvPicPr>
                  <a:picLocks noChangeAspect="1" noChangeArrowheads="1"/>
                </p:cNvPicPr>
                <p:nvPr/>
              </p:nvPicPr>
              <p:blipFill>
                <a:blip r:embed="rId4">
                  <a:lum bright="22000" contrast="1000"/>
                </a:blip>
                <a:srcRect/>
                <a:stretch>
                  <a:fillRect/>
                </a:stretch>
              </p:blipFill>
              <p:spPr bwMode="auto">
                <a:xfrm>
                  <a:off x="3427412" y="742950"/>
                  <a:ext cx="6229350" cy="2324100"/>
                </a:xfrm>
                <a:prstGeom prst="rect">
                  <a:avLst/>
                </a:prstGeom>
                <a:noFill/>
                <a:ln w="9525">
                  <a:noFill/>
                  <a:miter lim="800000"/>
                  <a:headEnd/>
                  <a:tailEnd/>
                </a:ln>
                <a:effectLst/>
              </p:spPr>
            </p:pic>
          </p:grpSp>
          <p:pic>
            <p:nvPicPr>
              <p:cNvPr id="11" name="Picture 10"/>
              <p:cNvPicPr>
                <a:picLocks noChangeAspect="1" noChangeArrowheads="1"/>
              </p:cNvPicPr>
              <p:nvPr/>
            </p:nvPicPr>
            <p:blipFill>
              <a:blip r:embed="rId2"/>
              <a:srcRect/>
              <a:stretch>
                <a:fillRect/>
              </a:stretch>
            </p:blipFill>
            <p:spPr bwMode="auto">
              <a:xfrm rot="9900000">
                <a:off x="1286950" y="1509107"/>
                <a:ext cx="5600700" cy="3162300"/>
              </a:xfrm>
              <a:prstGeom prst="rect">
                <a:avLst/>
              </a:prstGeom>
              <a:noFill/>
              <a:ln w="9525">
                <a:noFill/>
                <a:miter lim="800000"/>
                <a:headEnd/>
                <a:tailEnd/>
              </a:ln>
              <a:effectLst/>
            </p:spPr>
          </p:pic>
          <p:pic>
            <p:nvPicPr>
              <p:cNvPr id="12" name="Picture 11"/>
              <p:cNvPicPr>
                <a:picLocks noChangeAspect="1" noChangeArrowheads="1"/>
              </p:cNvPicPr>
              <p:nvPr/>
            </p:nvPicPr>
            <p:blipFill>
              <a:blip r:embed="rId2"/>
              <a:srcRect/>
              <a:stretch>
                <a:fillRect/>
              </a:stretch>
            </p:blipFill>
            <p:spPr bwMode="auto">
              <a:xfrm rot="9900000">
                <a:off x="5742501" y="1509107"/>
                <a:ext cx="5600701" cy="3162300"/>
              </a:xfrm>
              <a:prstGeom prst="rect">
                <a:avLst/>
              </a:prstGeom>
              <a:noFill/>
              <a:ln w="9525">
                <a:noFill/>
                <a:miter lim="800000"/>
                <a:headEnd/>
                <a:tailEnd/>
              </a:ln>
              <a:effectLst/>
            </p:spPr>
          </p:pic>
        </p:grpSp>
        <p:pic>
          <p:nvPicPr>
            <p:cNvPr id="7" name="Picture 6"/>
            <p:cNvPicPr>
              <a:picLocks noChangeAspect="1" noChangeArrowheads="1"/>
            </p:cNvPicPr>
            <p:nvPr/>
          </p:nvPicPr>
          <p:blipFill>
            <a:blip r:embed="rId2"/>
            <a:srcRect/>
            <a:stretch>
              <a:fillRect/>
            </a:stretch>
          </p:blipFill>
          <p:spPr bwMode="auto">
            <a:xfrm>
              <a:off x="1446212" y="3124200"/>
              <a:ext cx="5600700" cy="3162300"/>
            </a:xfrm>
            <a:prstGeom prst="rect">
              <a:avLst/>
            </a:prstGeom>
            <a:noFill/>
            <a:ln w="9525">
              <a:noFill/>
              <a:miter lim="800000"/>
              <a:headEnd/>
              <a:tailEnd/>
            </a:ln>
            <a:effectLst/>
          </p:spPr>
        </p:pic>
        <p:pic>
          <p:nvPicPr>
            <p:cNvPr id="8" name="Picture 7"/>
            <p:cNvPicPr>
              <a:picLocks noChangeAspect="1" noChangeArrowheads="1"/>
            </p:cNvPicPr>
            <p:nvPr/>
          </p:nvPicPr>
          <p:blipFill>
            <a:blip r:embed="rId2"/>
            <a:srcRect/>
            <a:stretch>
              <a:fillRect/>
            </a:stretch>
          </p:blipFill>
          <p:spPr bwMode="auto">
            <a:xfrm>
              <a:off x="5103812" y="3124200"/>
              <a:ext cx="5600700" cy="3162300"/>
            </a:xfrm>
            <a:prstGeom prst="rect">
              <a:avLst/>
            </a:prstGeom>
            <a:noFill/>
            <a:ln w="9525">
              <a:noFill/>
              <a:miter lim="800000"/>
              <a:headEnd/>
              <a:tailEnd/>
            </a:ln>
            <a:effectLst/>
          </p:spPr>
        </p:pic>
        <p:pic>
          <p:nvPicPr>
            <p:cNvPr id="9" name="Picture 8"/>
            <p:cNvPicPr>
              <a:picLocks noChangeAspect="1" noChangeArrowheads="1"/>
            </p:cNvPicPr>
            <p:nvPr/>
          </p:nvPicPr>
          <p:blipFill>
            <a:blip r:embed="rId2"/>
            <a:srcRect/>
            <a:stretch>
              <a:fillRect/>
            </a:stretch>
          </p:blipFill>
          <p:spPr bwMode="auto">
            <a:xfrm>
              <a:off x="6246811" y="3124200"/>
              <a:ext cx="5600701" cy="3162301"/>
            </a:xfrm>
            <a:prstGeom prst="rect">
              <a:avLst/>
            </a:prstGeom>
            <a:noFill/>
            <a:ln w="9525">
              <a:noFill/>
              <a:miter lim="800000"/>
              <a:headEnd/>
              <a:tailEnd/>
            </a:ln>
            <a:effectLst/>
          </p:spPr>
        </p:pic>
      </p:grpSp>
      <p:grpSp>
        <p:nvGrpSpPr>
          <p:cNvPr id="96" name="Group 95"/>
          <p:cNvGrpSpPr/>
          <p:nvPr/>
        </p:nvGrpSpPr>
        <p:grpSpPr>
          <a:xfrm>
            <a:off x="3420272" y="2884097"/>
            <a:ext cx="2639934" cy="3990551"/>
            <a:chOff x="560113" y="2632178"/>
            <a:chExt cx="3510231" cy="3912660"/>
          </a:xfrm>
        </p:grpSpPr>
        <p:sp>
          <p:nvSpPr>
            <p:cNvPr id="98" name="Rectangle 97"/>
            <p:cNvSpPr/>
            <p:nvPr/>
          </p:nvSpPr>
          <p:spPr>
            <a:xfrm>
              <a:off x="560113" y="2632178"/>
              <a:ext cx="3352057" cy="3822283"/>
            </a:xfrm>
            <a:prstGeom prst="rect">
              <a:avLst/>
            </a:prstGeom>
            <a:gradFill flip="none" rotWithShape="1">
              <a:gsLst>
                <a:gs pos="2000">
                  <a:schemeClr val="bg1">
                    <a:lumMod val="50000"/>
                  </a:schemeClr>
                </a:gs>
                <a:gs pos="100000">
                  <a:schemeClr val="bg2">
                    <a:alpha val="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lIns="186521" tIns="93260" rtlCol="0" anchor="t"/>
            <a:lstStyle/>
            <a:p>
              <a:pPr algn="ctr">
                <a:buClr>
                  <a:srgbClr val="800000"/>
                </a:buClr>
              </a:pPr>
              <a:r>
                <a:rPr lang="en-US" sz="2040" b="1" dirty="0" smtClean="0">
                  <a:solidFill>
                    <a:schemeClr val="bg1"/>
                  </a:solidFill>
                </a:rPr>
                <a:t>DB on an Azure VM</a:t>
              </a:r>
              <a:endParaRPr lang="en-US" sz="2040" b="1" dirty="0">
                <a:solidFill>
                  <a:schemeClr val="bg1"/>
                </a:solidFill>
              </a:endParaRPr>
            </a:p>
          </p:txBody>
        </p:sp>
        <p:grpSp>
          <p:nvGrpSpPr>
            <p:cNvPr id="104" name="Group 103"/>
            <p:cNvGrpSpPr/>
            <p:nvPr/>
          </p:nvGrpSpPr>
          <p:grpSpPr>
            <a:xfrm>
              <a:off x="1022823" y="4016350"/>
              <a:ext cx="3047521" cy="2528488"/>
              <a:chOff x="1116952" y="3859594"/>
              <a:chExt cx="3047521" cy="2528488"/>
            </a:xfrm>
          </p:grpSpPr>
          <p:sp>
            <p:nvSpPr>
              <p:cNvPr id="106" name="TextBox 105"/>
              <p:cNvSpPr txBox="1"/>
              <p:nvPr/>
            </p:nvSpPr>
            <p:spPr>
              <a:xfrm>
                <a:off x="1990891" y="6044590"/>
                <a:ext cx="2173582" cy="343492"/>
              </a:xfrm>
              <a:prstGeom prst="rect">
                <a:avLst/>
              </a:prstGeom>
              <a:noFill/>
            </p:spPr>
            <p:txBody>
              <a:bodyPr wrap="square" rtlCol="0">
                <a:spAutoFit/>
              </a:bodyPr>
              <a:lstStyle/>
              <a:p>
                <a:pPr algn="ctr"/>
                <a:r>
                  <a:rPr lang="en-US" sz="1632" b="1" i="1" dirty="0">
                    <a:ea typeface="Segoe UI" pitchFamily="34" charset="0"/>
                    <a:cs typeface="Segoe UI" pitchFamily="34" charset="0"/>
                  </a:rPr>
                  <a:t>User-Supplied</a:t>
                </a:r>
                <a:endParaRPr lang="en-US" sz="1224" b="1" i="1" dirty="0">
                  <a:ea typeface="Segoe UI" pitchFamily="34" charset="0"/>
                  <a:cs typeface="Segoe UI" pitchFamily="34" charset="0"/>
                </a:endParaRPr>
              </a:p>
            </p:txBody>
          </p:sp>
          <p:sp>
            <p:nvSpPr>
              <p:cNvPr id="109" name="Rectangle 108"/>
              <p:cNvSpPr/>
              <p:nvPr/>
            </p:nvSpPr>
            <p:spPr>
              <a:xfrm>
                <a:off x="1116952" y="3859594"/>
                <a:ext cx="2483094" cy="1336217"/>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grpSp>
      </p:grpSp>
      <p:sp>
        <p:nvSpPr>
          <p:cNvPr id="2" name="Title 1"/>
          <p:cNvSpPr>
            <a:spLocks noGrp="1"/>
          </p:cNvSpPr>
          <p:nvPr>
            <p:ph type="title"/>
          </p:nvPr>
        </p:nvSpPr>
        <p:spPr/>
        <p:txBody>
          <a:bodyPr>
            <a:normAutofit/>
          </a:bodyPr>
          <a:lstStyle/>
          <a:p>
            <a:r>
              <a:rPr lang="nl-NL"/>
              <a:t>...in een notendop</a:t>
            </a:r>
            <a:endParaRPr lang="nl-NL" dirty="0"/>
          </a:p>
        </p:txBody>
      </p:sp>
      <p:sp>
        <p:nvSpPr>
          <p:cNvPr id="46" name="Rectangle 45"/>
          <p:cNvSpPr/>
          <p:nvPr/>
        </p:nvSpPr>
        <p:spPr>
          <a:xfrm>
            <a:off x="287265" y="2867449"/>
            <a:ext cx="2520977" cy="3898375"/>
          </a:xfrm>
          <a:prstGeom prst="rect">
            <a:avLst/>
          </a:prstGeom>
          <a:gradFill flip="none" rotWithShape="1">
            <a:gsLst>
              <a:gs pos="2000">
                <a:schemeClr val="bg1">
                  <a:lumMod val="50000"/>
                </a:schemeClr>
              </a:gs>
              <a:gs pos="100000">
                <a:schemeClr val="bg2">
                  <a:alpha val="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lIns="186521" tIns="93260" rtlCol="0" anchor="t"/>
          <a:lstStyle/>
          <a:p>
            <a:pPr algn="ctr">
              <a:buClr>
                <a:srgbClr val="800000"/>
              </a:buClr>
            </a:pPr>
            <a:r>
              <a:rPr lang="en-US" sz="2040" b="1" dirty="0" smtClean="0">
                <a:solidFill>
                  <a:schemeClr val="bg1"/>
                </a:solidFill>
              </a:rPr>
              <a:t>BLOB Storage</a:t>
            </a:r>
            <a:endParaRPr lang="en-US" sz="2040" b="1" dirty="0">
              <a:solidFill>
                <a:schemeClr val="bg1"/>
              </a:solidFill>
            </a:endParaRPr>
          </a:p>
        </p:txBody>
      </p:sp>
      <p:sp>
        <p:nvSpPr>
          <p:cNvPr id="52" name="Can 51"/>
          <p:cNvSpPr/>
          <p:nvPr/>
        </p:nvSpPr>
        <p:spPr>
          <a:xfrm>
            <a:off x="4267050" y="4443927"/>
            <a:ext cx="916673" cy="83933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ea typeface="Segoe UI" pitchFamily="34" charset="0"/>
              <a:cs typeface="Segoe UI" pitchFamily="34" charset="0"/>
            </a:endParaRPr>
          </a:p>
        </p:txBody>
      </p:sp>
      <p:sp>
        <p:nvSpPr>
          <p:cNvPr id="53" name="Rectangle 52"/>
          <p:cNvSpPr/>
          <p:nvPr/>
        </p:nvSpPr>
        <p:spPr>
          <a:xfrm>
            <a:off x="635255" y="4279176"/>
            <a:ext cx="1867456" cy="1379465"/>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grpSp>
        <p:nvGrpSpPr>
          <p:cNvPr id="67" name="Group 66"/>
          <p:cNvGrpSpPr/>
          <p:nvPr/>
        </p:nvGrpSpPr>
        <p:grpSpPr>
          <a:xfrm rot="16200000">
            <a:off x="1134391" y="1135403"/>
            <a:ext cx="826724" cy="2657401"/>
            <a:chOff x="6969441" y="3736247"/>
            <a:chExt cx="1553638" cy="2605532"/>
          </a:xfrm>
        </p:grpSpPr>
        <p:sp>
          <p:nvSpPr>
            <p:cNvPr id="68" name="Left Bracket 67"/>
            <p:cNvSpPr/>
            <p:nvPr/>
          </p:nvSpPr>
          <p:spPr>
            <a:xfrm>
              <a:off x="7579296" y="3891686"/>
              <a:ext cx="285863" cy="2277506"/>
            </a:xfrm>
            <a:prstGeom prst="leftBracket">
              <a:avLst>
                <a:gd name="adj" fmla="val 0"/>
              </a:avLst>
            </a:prstGeom>
            <a:ln>
              <a:solidFill>
                <a:schemeClr val="bg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dirty="0"/>
            </a:p>
          </p:txBody>
        </p:sp>
        <p:cxnSp>
          <p:nvCxnSpPr>
            <p:cNvPr id="69" name="Straight Connector 68"/>
            <p:cNvCxnSpPr/>
            <p:nvPr/>
          </p:nvCxnSpPr>
          <p:spPr>
            <a:xfrm rot="5400000" flipV="1">
              <a:off x="7259474" y="4740405"/>
              <a:ext cx="0" cy="580065"/>
            </a:xfrm>
            <a:prstGeom prst="line">
              <a:avLst/>
            </a:prstGeom>
            <a:ln>
              <a:solidFill>
                <a:schemeClr val="bg1"/>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rot="5400000">
              <a:off x="6868095" y="4686794"/>
              <a:ext cx="2605532" cy="704437"/>
            </a:xfrm>
            <a:prstGeom prst="rect">
              <a:avLst/>
            </a:prstGeom>
          </p:spPr>
          <p:txBody>
            <a:bodyPr wrap="square">
              <a:spAutoFit/>
            </a:bodyPr>
            <a:lstStyle/>
            <a:p>
              <a:pPr algn="ctr">
                <a:buClr>
                  <a:srgbClr val="800000"/>
                </a:buClr>
              </a:pPr>
              <a:r>
                <a:rPr lang="en-US" sz="1836" i="1" dirty="0" smtClean="0">
                  <a:solidFill>
                    <a:srgbClr val="558DBE"/>
                  </a:solidFill>
                </a:rPr>
                <a:t>Binary storage</a:t>
              </a:r>
              <a:endParaRPr lang="en-US" sz="1836" i="1" dirty="0">
                <a:solidFill>
                  <a:srgbClr val="558DBE"/>
                </a:solidFill>
              </a:endParaRPr>
            </a:p>
          </p:txBody>
        </p:sp>
      </p:grpSp>
      <p:grpSp>
        <p:nvGrpSpPr>
          <p:cNvPr id="71" name="Group 70"/>
          <p:cNvGrpSpPr/>
          <p:nvPr/>
        </p:nvGrpSpPr>
        <p:grpSpPr>
          <a:xfrm rot="16200000">
            <a:off x="4303220" y="1129420"/>
            <a:ext cx="808689" cy="2657401"/>
            <a:chOff x="6969441" y="3764283"/>
            <a:chExt cx="1519746" cy="2605532"/>
          </a:xfrm>
        </p:grpSpPr>
        <p:sp>
          <p:nvSpPr>
            <p:cNvPr id="72" name="Left Bracket 71"/>
            <p:cNvSpPr/>
            <p:nvPr/>
          </p:nvSpPr>
          <p:spPr>
            <a:xfrm>
              <a:off x="7579296" y="3891686"/>
              <a:ext cx="285863" cy="2277506"/>
            </a:xfrm>
            <a:prstGeom prst="leftBracket">
              <a:avLst>
                <a:gd name="adj" fmla="val 0"/>
              </a:avLst>
            </a:prstGeom>
            <a:ln>
              <a:solidFill>
                <a:schemeClr val="bg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dirty="0"/>
            </a:p>
          </p:txBody>
        </p:sp>
        <p:cxnSp>
          <p:nvCxnSpPr>
            <p:cNvPr id="73" name="Straight Connector 72"/>
            <p:cNvCxnSpPr/>
            <p:nvPr/>
          </p:nvCxnSpPr>
          <p:spPr>
            <a:xfrm rot="5400000" flipV="1">
              <a:off x="7259474" y="4740405"/>
              <a:ext cx="0" cy="580065"/>
            </a:xfrm>
            <a:prstGeom prst="line">
              <a:avLst/>
            </a:prstGeom>
            <a:ln>
              <a:solidFill>
                <a:schemeClr val="bg1"/>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rot="5400000">
              <a:off x="6834202" y="4714830"/>
              <a:ext cx="2605532" cy="704438"/>
            </a:xfrm>
            <a:prstGeom prst="rect">
              <a:avLst/>
            </a:prstGeom>
          </p:spPr>
          <p:txBody>
            <a:bodyPr wrap="square">
              <a:spAutoFit/>
            </a:bodyPr>
            <a:lstStyle/>
            <a:p>
              <a:pPr algn="ctr">
                <a:buClr>
                  <a:srgbClr val="800000"/>
                </a:buClr>
              </a:pPr>
              <a:r>
                <a:rPr lang="en-US" sz="1836" i="1" dirty="0" smtClean="0">
                  <a:solidFill>
                    <a:srgbClr val="558DBE"/>
                  </a:solidFill>
                </a:rPr>
                <a:t>Database on </a:t>
              </a:r>
              <a:r>
                <a:rPr lang="en-US" sz="1836" i="1" dirty="0" err="1" smtClean="0">
                  <a:solidFill>
                    <a:srgbClr val="558DBE"/>
                  </a:solidFill>
                </a:rPr>
                <a:t>IaaS</a:t>
              </a:r>
              <a:endParaRPr lang="en-US" sz="1836" i="1" dirty="0">
                <a:solidFill>
                  <a:srgbClr val="558DBE"/>
                </a:solidFill>
              </a:endParaRPr>
            </a:p>
          </p:txBody>
        </p:sp>
      </p:grpSp>
      <p:sp>
        <p:nvSpPr>
          <p:cNvPr id="76" name="Rectangle 75"/>
          <p:cNvSpPr/>
          <p:nvPr/>
        </p:nvSpPr>
        <p:spPr>
          <a:xfrm>
            <a:off x="6661488" y="2858936"/>
            <a:ext cx="2163049" cy="3898375"/>
          </a:xfrm>
          <a:prstGeom prst="rect">
            <a:avLst/>
          </a:prstGeom>
          <a:gradFill flip="none" rotWithShape="1">
            <a:gsLst>
              <a:gs pos="2000">
                <a:schemeClr val="bg1">
                  <a:lumMod val="50000"/>
                </a:schemeClr>
              </a:gs>
              <a:gs pos="100000">
                <a:schemeClr val="bg2">
                  <a:alpha val="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lIns="186521" tIns="93260" rtlCol="0" anchor="t"/>
          <a:lstStyle/>
          <a:p>
            <a:pPr algn="ctr">
              <a:buClr>
                <a:srgbClr val="800000"/>
              </a:buClr>
            </a:pPr>
            <a:r>
              <a:rPr lang="en-US" sz="2040" b="1" dirty="0" smtClean="0">
                <a:solidFill>
                  <a:schemeClr val="bg1"/>
                </a:solidFill>
              </a:rPr>
              <a:t>Managed DB</a:t>
            </a:r>
            <a:endParaRPr lang="en-US" sz="2040" b="1" dirty="0">
              <a:solidFill>
                <a:schemeClr val="bg1"/>
              </a:solidFill>
            </a:endParaRPr>
          </a:p>
        </p:txBody>
      </p:sp>
      <p:grpSp>
        <p:nvGrpSpPr>
          <p:cNvPr id="100" name="Group 99"/>
          <p:cNvGrpSpPr/>
          <p:nvPr/>
        </p:nvGrpSpPr>
        <p:grpSpPr>
          <a:xfrm rot="16200000">
            <a:off x="7354864" y="1148567"/>
            <a:ext cx="771275" cy="2657401"/>
            <a:chOff x="6969441" y="3727680"/>
            <a:chExt cx="1449442" cy="2605532"/>
          </a:xfrm>
        </p:grpSpPr>
        <p:sp>
          <p:nvSpPr>
            <p:cNvPr id="101" name="Left Bracket 100"/>
            <p:cNvSpPr/>
            <p:nvPr/>
          </p:nvSpPr>
          <p:spPr>
            <a:xfrm>
              <a:off x="7579296" y="3891686"/>
              <a:ext cx="285863" cy="2277506"/>
            </a:xfrm>
            <a:prstGeom prst="leftBracket">
              <a:avLst>
                <a:gd name="adj" fmla="val 0"/>
              </a:avLst>
            </a:prstGeom>
            <a:ln>
              <a:solidFill>
                <a:schemeClr val="bg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36" dirty="0"/>
            </a:p>
          </p:txBody>
        </p:sp>
        <p:cxnSp>
          <p:nvCxnSpPr>
            <p:cNvPr id="102" name="Straight Connector 101"/>
            <p:cNvCxnSpPr/>
            <p:nvPr/>
          </p:nvCxnSpPr>
          <p:spPr>
            <a:xfrm rot="5400000" flipV="1">
              <a:off x="7259474" y="4740405"/>
              <a:ext cx="0" cy="580065"/>
            </a:xfrm>
            <a:prstGeom prst="line">
              <a:avLst/>
            </a:prstGeom>
            <a:ln>
              <a:solidFill>
                <a:schemeClr val="bg1"/>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03" name="Rectangle 102"/>
            <p:cNvSpPr/>
            <p:nvPr/>
          </p:nvSpPr>
          <p:spPr>
            <a:xfrm rot="5400000">
              <a:off x="6763897" y="4678226"/>
              <a:ext cx="2605532" cy="704440"/>
            </a:xfrm>
            <a:prstGeom prst="rect">
              <a:avLst/>
            </a:prstGeom>
          </p:spPr>
          <p:txBody>
            <a:bodyPr wrap="square">
              <a:spAutoFit/>
            </a:bodyPr>
            <a:lstStyle/>
            <a:p>
              <a:pPr algn="ctr">
                <a:buClr>
                  <a:srgbClr val="800000"/>
                </a:buClr>
              </a:pPr>
              <a:r>
                <a:rPr lang="en-US" sz="1836" i="1" dirty="0" smtClean="0">
                  <a:solidFill>
                    <a:srgbClr val="558DBE"/>
                  </a:solidFill>
                </a:rPr>
                <a:t>Database on </a:t>
              </a:r>
              <a:r>
                <a:rPr lang="en-US" sz="1836" i="1" dirty="0" err="1" smtClean="0">
                  <a:solidFill>
                    <a:srgbClr val="558DBE"/>
                  </a:solidFill>
                </a:rPr>
                <a:t>PaaS</a:t>
              </a:r>
              <a:endParaRPr lang="en-US" sz="1836" i="1" dirty="0">
                <a:solidFill>
                  <a:srgbClr val="558DBE"/>
                </a:solidFill>
              </a:endParaRPr>
            </a:p>
          </p:txBody>
        </p:sp>
      </p:grpSp>
      <p:sp>
        <p:nvSpPr>
          <p:cNvPr id="92" name="Content Placeholder 2"/>
          <p:cNvSpPr>
            <a:spLocks noGrp="1"/>
          </p:cNvSpPr>
          <p:nvPr>
            <p:ph idx="4294967295"/>
          </p:nvPr>
        </p:nvSpPr>
        <p:spPr>
          <a:xfrm>
            <a:off x="159684" y="1365922"/>
            <a:ext cx="1797813" cy="553998"/>
          </a:xfrm>
          <a:prstGeom prst="rect">
            <a:avLst/>
          </a:prstGeom>
        </p:spPr>
        <p:txBody>
          <a:bodyPr vert="horz" wrap="square" lIns="146304" tIns="91440" rIns="146304" bIns="91440" rtlCol="0">
            <a:spAutoFit/>
          </a:bodyPr>
          <a:lstStyle/>
          <a:p>
            <a:pPr marL="0" indent="0">
              <a:buNone/>
            </a:pPr>
            <a:r>
              <a:rPr lang="en-US" sz="2400" dirty="0" smtClean="0">
                <a:solidFill>
                  <a:srgbClr val="FFFFFF"/>
                </a:solidFill>
              </a:rPr>
              <a:t>Storage</a:t>
            </a:r>
            <a:endParaRPr lang="en-US" sz="1600" dirty="0">
              <a:solidFill>
                <a:srgbClr val="FFFFFF"/>
              </a:solidFill>
            </a:endParaRPr>
          </a:p>
        </p:txBody>
      </p:sp>
      <p:sp>
        <p:nvSpPr>
          <p:cNvPr id="94" name="TextBox 93"/>
          <p:cNvSpPr txBox="1"/>
          <p:nvPr/>
        </p:nvSpPr>
        <p:spPr>
          <a:xfrm>
            <a:off x="685800" y="4419402"/>
            <a:ext cx="1751146" cy="1133820"/>
          </a:xfrm>
          <a:prstGeom prst="rect">
            <a:avLst/>
          </a:prstGeom>
          <a:noFill/>
          <a:ln/>
        </p:spPr>
        <p:style>
          <a:lnRef idx="0">
            <a:schemeClr val="accent4"/>
          </a:lnRef>
          <a:fillRef idx="3">
            <a:schemeClr val="accent4"/>
          </a:fillRef>
          <a:effectRef idx="3">
            <a:schemeClr val="accent4"/>
          </a:effectRef>
          <a:fontRef idx="minor">
            <a:schemeClr val="lt1"/>
          </a:fontRef>
        </p:style>
        <p:txBody>
          <a:bodyPr wrap="square" rtlCol="0" anchor="ctr" anchorCtr="0">
            <a:noAutofit/>
          </a:bodyPr>
          <a:lstStyle/>
          <a:p>
            <a:pPr algn="ctr">
              <a:buClr>
                <a:schemeClr val="tx1"/>
              </a:buClr>
            </a:pPr>
            <a:r>
              <a:rPr lang="en-US" sz="1530" b="1" dirty="0" smtClean="0">
                <a:solidFill>
                  <a:schemeClr val="bg1"/>
                </a:solidFill>
                <a:latin typeface="Segoe UI" pitchFamily="34" charset="0"/>
                <a:ea typeface="Segoe UI" pitchFamily="34" charset="0"/>
                <a:cs typeface="Segoe UI" pitchFamily="34" charset="0"/>
              </a:rPr>
              <a:t>100011010011110111110110001101010000111101</a:t>
            </a:r>
            <a:endParaRPr lang="en-US" sz="1224" b="1" dirty="0">
              <a:solidFill>
                <a:schemeClr val="bg1"/>
              </a:solidFill>
              <a:latin typeface="Segoe UI" pitchFamily="34" charset="0"/>
              <a:ea typeface="Segoe UI" pitchFamily="34" charset="0"/>
              <a:cs typeface="Segoe UI" pitchFamily="34" charset="0"/>
            </a:endParaRPr>
          </a:p>
        </p:txBody>
      </p:sp>
      <p:sp>
        <p:nvSpPr>
          <p:cNvPr id="3" name="Rectangle 2"/>
          <p:cNvSpPr/>
          <p:nvPr/>
        </p:nvSpPr>
        <p:spPr>
          <a:xfrm>
            <a:off x="4500891" y="5294997"/>
            <a:ext cx="522900" cy="369332"/>
          </a:xfrm>
          <a:prstGeom prst="rect">
            <a:avLst/>
          </a:prstGeom>
        </p:spPr>
        <p:txBody>
          <a:bodyPr wrap="none">
            <a:spAutoFit/>
          </a:bodyPr>
          <a:lstStyle/>
          <a:p>
            <a:r>
              <a:rPr lang="en-US" b="1" dirty="0" smtClean="0">
                <a:solidFill>
                  <a:schemeClr val="bg1"/>
                </a:solidFill>
              </a:rPr>
              <a:t>VM</a:t>
            </a:r>
            <a:endParaRPr lang="en-US" dirty="0">
              <a:solidFill>
                <a:schemeClr val="bg1"/>
              </a:solidFill>
            </a:endParaRPr>
          </a:p>
        </p:txBody>
      </p:sp>
      <p:sp>
        <p:nvSpPr>
          <p:cNvPr id="48" name="TextBox 47"/>
          <p:cNvSpPr txBox="1"/>
          <p:nvPr/>
        </p:nvSpPr>
        <p:spPr>
          <a:xfrm>
            <a:off x="3944431" y="4655352"/>
            <a:ext cx="1634682" cy="646331"/>
          </a:xfrm>
          <a:prstGeom prst="rect">
            <a:avLst/>
          </a:prstGeom>
          <a:noFill/>
        </p:spPr>
        <p:txBody>
          <a:bodyPr wrap="square" rtlCol="0">
            <a:spAutoFit/>
          </a:bodyPr>
          <a:lstStyle/>
          <a:p>
            <a:pPr algn="ctr"/>
            <a:r>
              <a:rPr lang="en-US" sz="1200" b="1" i="1" dirty="0" smtClean="0">
                <a:solidFill>
                  <a:srgbClr val="FFFFFF"/>
                </a:solidFill>
                <a:ea typeface="Segoe UI" pitchFamily="34" charset="0"/>
                <a:cs typeface="Segoe UI" pitchFamily="34" charset="0"/>
              </a:rPr>
              <a:t>SQL/</a:t>
            </a:r>
          </a:p>
          <a:p>
            <a:pPr algn="ctr"/>
            <a:r>
              <a:rPr lang="en-US" sz="1200" b="1" i="1" dirty="0" smtClean="0">
                <a:solidFill>
                  <a:srgbClr val="FFFFFF"/>
                </a:solidFill>
                <a:ea typeface="Segoe UI" pitchFamily="34" charset="0"/>
                <a:cs typeface="Segoe UI" pitchFamily="34" charset="0"/>
              </a:rPr>
              <a:t>Oracle/</a:t>
            </a:r>
          </a:p>
          <a:p>
            <a:pPr algn="ctr"/>
            <a:r>
              <a:rPr lang="en-US" sz="1200" b="1" i="1" dirty="0" err="1" smtClean="0">
                <a:solidFill>
                  <a:srgbClr val="FFFFFF"/>
                </a:solidFill>
                <a:ea typeface="Segoe UI" pitchFamily="34" charset="0"/>
                <a:cs typeface="Segoe UI" pitchFamily="34" charset="0"/>
              </a:rPr>
              <a:t>etc</a:t>
            </a:r>
            <a:endParaRPr lang="en-US" sz="1050" b="1" i="1" dirty="0">
              <a:solidFill>
                <a:srgbClr val="FFFFFF"/>
              </a:solidFill>
              <a:ea typeface="Segoe UI" pitchFamily="34" charset="0"/>
              <a:cs typeface="Segoe UI" pitchFamily="34" charset="0"/>
            </a:endParaRPr>
          </a:p>
        </p:txBody>
      </p:sp>
      <p:sp>
        <p:nvSpPr>
          <p:cNvPr id="110" name="Can 109"/>
          <p:cNvSpPr/>
          <p:nvPr/>
        </p:nvSpPr>
        <p:spPr>
          <a:xfrm>
            <a:off x="7281715" y="4493703"/>
            <a:ext cx="916673" cy="83933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ea typeface="Segoe UI" pitchFamily="34" charset="0"/>
              <a:cs typeface="Segoe UI" pitchFamily="34" charset="0"/>
            </a:endParaRPr>
          </a:p>
        </p:txBody>
      </p:sp>
      <p:sp>
        <p:nvSpPr>
          <p:cNvPr id="111" name="TextBox 110"/>
          <p:cNvSpPr txBox="1"/>
          <p:nvPr/>
        </p:nvSpPr>
        <p:spPr>
          <a:xfrm>
            <a:off x="6958170" y="4827168"/>
            <a:ext cx="1634682" cy="276999"/>
          </a:xfrm>
          <a:prstGeom prst="rect">
            <a:avLst/>
          </a:prstGeom>
          <a:noFill/>
        </p:spPr>
        <p:txBody>
          <a:bodyPr wrap="square" rtlCol="0">
            <a:spAutoFit/>
          </a:bodyPr>
          <a:lstStyle/>
          <a:p>
            <a:pPr algn="ctr"/>
            <a:r>
              <a:rPr lang="en-US" sz="1200" b="1" i="1" dirty="0" smtClean="0">
                <a:solidFill>
                  <a:srgbClr val="FFFFFF"/>
                </a:solidFill>
                <a:ea typeface="Segoe UI" pitchFamily="34" charset="0"/>
                <a:cs typeface="Segoe UI" pitchFamily="34" charset="0"/>
              </a:rPr>
              <a:t>SQL</a:t>
            </a:r>
            <a:endParaRPr lang="en-US" sz="1050" b="1" i="1"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6238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animEffect transition="in" filter="fade">
                                      <p:cBhvr>
                                        <p:cTn id="7" dur="500"/>
                                        <p:tgtEl>
                                          <p:spTgt spid="9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10"/>
                                        </p:tgtEl>
                                        <p:attrNameLst>
                                          <p:attrName>style.visibility</p:attrName>
                                        </p:attrNameLst>
                                      </p:cBhvr>
                                      <p:to>
                                        <p:strVal val="visible"/>
                                      </p:to>
                                    </p:set>
                                    <p:animEffect transition="in" filter="fade">
                                      <p:cBhvr>
                                        <p:cTn id="55" dur="500"/>
                                        <p:tgtEl>
                                          <p:spTgt spid="11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11"/>
                                        </p:tgtEl>
                                        <p:attrNameLst>
                                          <p:attrName>style.visibility</p:attrName>
                                        </p:attrNameLst>
                                      </p:cBhvr>
                                      <p:to>
                                        <p:strVal val="visible"/>
                                      </p:to>
                                    </p:set>
                                    <p:animEffect transition="in" filter="fade">
                                      <p:cBhvr>
                                        <p:cTn id="5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2" grpId="0" animBg="1"/>
      <p:bldP spid="53" grpId="0" animBg="1"/>
      <p:bldP spid="76" grpId="0" animBg="1"/>
      <p:bldP spid="92" grpId="0" build="p"/>
      <p:bldP spid="94" grpId="0"/>
      <p:bldP spid="3" grpId="0"/>
      <p:bldP spid="48" grpId="0"/>
      <p:bldP spid="110" grpId="0" animBg="1"/>
      <p:bldP spid="1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118399" y="2115502"/>
            <a:ext cx="3500469" cy="2674490"/>
            <a:chOff x="515938" y="742950"/>
            <a:chExt cx="11331574" cy="5543551"/>
          </a:xfrm>
        </p:grpSpPr>
        <p:grpSp>
          <p:nvGrpSpPr>
            <p:cNvPr id="20" name="Group 19"/>
            <p:cNvGrpSpPr/>
            <p:nvPr/>
          </p:nvGrpSpPr>
          <p:grpSpPr>
            <a:xfrm>
              <a:off x="515938" y="742950"/>
              <a:ext cx="11331574" cy="5276850"/>
              <a:chOff x="515938" y="742950"/>
              <a:chExt cx="11331574" cy="5276850"/>
            </a:xfrm>
          </p:grpSpPr>
          <p:grpSp>
            <p:nvGrpSpPr>
              <p:cNvPr id="24" name="Group 23"/>
              <p:cNvGrpSpPr/>
              <p:nvPr/>
            </p:nvGrpSpPr>
            <p:grpSpPr>
              <a:xfrm>
                <a:off x="515938" y="742950"/>
                <a:ext cx="11331574" cy="5276850"/>
                <a:chOff x="515938" y="742950"/>
                <a:chExt cx="11331574" cy="5276850"/>
              </a:xfrm>
            </p:grpSpPr>
            <p:pic>
              <p:nvPicPr>
                <p:cNvPr id="27" name="Picture 26"/>
                <p:cNvPicPr>
                  <a:picLocks noChangeAspect="1" noChangeArrowheads="1"/>
                </p:cNvPicPr>
                <p:nvPr/>
              </p:nvPicPr>
              <p:blipFill>
                <a:blip r:embed="rId2"/>
                <a:srcRect/>
                <a:stretch>
                  <a:fillRect/>
                </a:stretch>
              </p:blipFill>
              <p:spPr bwMode="auto">
                <a:xfrm>
                  <a:off x="973138" y="1447800"/>
                  <a:ext cx="7152701" cy="4038600"/>
                </a:xfrm>
                <a:prstGeom prst="rect">
                  <a:avLst/>
                </a:prstGeom>
                <a:noFill/>
                <a:ln w="9525">
                  <a:noFill/>
                  <a:miter lim="800000"/>
                  <a:headEnd/>
                  <a:tailEnd/>
                </a:ln>
                <a:effectLst/>
              </p:spPr>
            </p:pic>
            <p:pic>
              <p:nvPicPr>
                <p:cNvPr id="28" name="Picture 27"/>
                <p:cNvPicPr>
                  <a:picLocks noChangeAspect="1" noChangeArrowheads="1"/>
                </p:cNvPicPr>
                <p:nvPr/>
              </p:nvPicPr>
              <p:blipFill>
                <a:blip r:embed="rId2"/>
                <a:srcRect/>
                <a:stretch>
                  <a:fillRect/>
                </a:stretch>
              </p:blipFill>
              <p:spPr bwMode="auto">
                <a:xfrm>
                  <a:off x="4504312" y="1219200"/>
                  <a:ext cx="7152701" cy="4038600"/>
                </a:xfrm>
                <a:prstGeom prst="rect">
                  <a:avLst/>
                </a:prstGeom>
                <a:noFill/>
                <a:ln w="9525">
                  <a:noFill/>
                  <a:miter lim="800000"/>
                  <a:headEnd/>
                  <a:tailEnd/>
                </a:ln>
                <a:effectLst/>
              </p:spPr>
            </p:pic>
            <p:pic>
              <p:nvPicPr>
                <p:cNvPr id="29" name="Picture 28"/>
                <p:cNvPicPr>
                  <a:picLocks noChangeAspect="1" noChangeArrowheads="1"/>
                </p:cNvPicPr>
                <p:nvPr/>
              </p:nvPicPr>
              <p:blipFill>
                <a:blip r:embed="rId3"/>
                <a:srcRect/>
                <a:stretch>
                  <a:fillRect/>
                </a:stretch>
              </p:blipFill>
              <p:spPr bwMode="auto">
                <a:xfrm>
                  <a:off x="515938" y="3276600"/>
                  <a:ext cx="5448300" cy="2743200"/>
                </a:xfrm>
                <a:prstGeom prst="rect">
                  <a:avLst/>
                </a:prstGeom>
                <a:noFill/>
                <a:ln w="9525">
                  <a:noFill/>
                  <a:miter lim="800000"/>
                  <a:headEnd/>
                  <a:tailEnd/>
                </a:ln>
                <a:effectLst/>
              </p:spPr>
            </p:pic>
            <p:pic>
              <p:nvPicPr>
                <p:cNvPr id="30" name="Picture 29"/>
                <p:cNvPicPr>
                  <a:picLocks noChangeAspect="1" noChangeArrowheads="1"/>
                </p:cNvPicPr>
                <p:nvPr/>
              </p:nvPicPr>
              <p:blipFill>
                <a:blip r:embed="rId3"/>
                <a:srcRect/>
                <a:stretch>
                  <a:fillRect/>
                </a:stretch>
              </p:blipFill>
              <p:spPr bwMode="auto">
                <a:xfrm>
                  <a:off x="2894012" y="3276600"/>
                  <a:ext cx="5448300" cy="2743200"/>
                </a:xfrm>
                <a:prstGeom prst="rect">
                  <a:avLst/>
                </a:prstGeom>
                <a:noFill/>
                <a:ln w="9525">
                  <a:noFill/>
                  <a:miter lim="800000"/>
                  <a:headEnd/>
                  <a:tailEnd/>
                </a:ln>
                <a:effectLst/>
              </p:spPr>
            </p:pic>
            <p:pic>
              <p:nvPicPr>
                <p:cNvPr id="31" name="Picture 30"/>
                <p:cNvPicPr>
                  <a:picLocks noChangeAspect="1" noChangeArrowheads="1"/>
                </p:cNvPicPr>
                <p:nvPr/>
              </p:nvPicPr>
              <p:blipFill>
                <a:blip r:embed="rId3"/>
                <a:srcRect/>
                <a:stretch>
                  <a:fillRect/>
                </a:stretch>
              </p:blipFill>
              <p:spPr bwMode="auto">
                <a:xfrm>
                  <a:off x="6399212" y="3276600"/>
                  <a:ext cx="5448300" cy="2743200"/>
                </a:xfrm>
                <a:prstGeom prst="rect">
                  <a:avLst/>
                </a:prstGeom>
                <a:noFill/>
                <a:ln w="9525">
                  <a:noFill/>
                  <a:miter lim="800000"/>
                  <a:headEnd/>
                  <a:tailEnd/>
                </a:ln>
                <a:effectLst/>
              </p:spPr>
            </p:pic>
            <p:pic>
              <p:nvPicPr>
                <p:cNvPr id="32" name="Picture 31"/>
                <p:cNvPicPr>
                  <a:picLocks noChangeAspect="1" noChangeArrowheads="1"/>
                </p:cNvPicPr>
                <p:nvPr/>
              </p:nvPicPr>
              <p:blipFill>
                <a:blip r:embed="rId4">
                  <a:lum bright="22000" contrast="1000"/>
                </a:blip>
                <a:srcRect/>
                <a:stretch>
                  <a:fillRect/>
                </a:stretch>
              </p:blipFill>
              <p:spPr bwMode="auto">
                <a:xfrm>
                  <a:off x="3427412" y="742950"/>
                  <a:ext cx="6229350" cy="2324100"/>
                </a:xfrm>
                <a:prstGeom prst="rect">
                  <a:avLst/>
                </a:prstGeom>
                <a:noFill/>
                <a:ln w="9525">
                  <a:noFill/>
                  <a:miter lim="800000"/>
                  <a:headEnd/>
                  <a:tailEnd/>
                </a:ln>
                <a:effectLst/>
              </p:spPr>
            </p:pic>
          </p:grpSp>
          <p:pic>
            <p:nvPicPr>
              <p:cNvPr id="25" name="Picture 24"/>
              <p:cNvPicPr>
                <a:picLocks noChangeAspect="1" noChangeArrowheads="1"/>
              </p:cNvPicPr>
              <p:nvPr/>
            </p:nvPicPr>
            <p:blipFill>
              <a:blip r:embed="rId2"/>
              <a:srcRect/>
              <a:stretch>
                <a:fillRect/>
              </a:stretch>
            </p:blipFill>
            <p:spPr bwMode="auto">
              <a:xfrm rot="9900000">
                <a:off x="1286950" y="1509107"/>
                <a:ext cx="5600700" cy="3162300"/>
              </a:xfrm>
              <a:prstGeom prst="rect">
                <a:avLst/>
              </a:prstGeom>
              <a:noFill/>
              <a:ln w="9525">
                <a:noFill/>
                <a:miter lim="800000"/>
                <a:headEnd/>
                <a:tailEnd/>
              </a:ln>
              <a:effectLst/>
            </p:spPr>
          </p:pic>
          <p:pic>
            <p:nvPicPr>
              <p:cNvPr id="26" name="Picture 25"/>
              <p:cNvPicPr>
                <a:picLocks noChangeAspect="1" noChangeArrowheads="1"/>
              </p:cNvPicPr>
              <p:nvPr/>
            </p:nvPicPr>
            <p:blipFill>
              <a:blip r:embed="rId2"/>
              <a:srcRect/>
              <a:stretch>
                <a:fillRect/>
              </a:stretch>
            </p:blipFill>
            <p:spPr bwMode="auto">
              <a:xfrm rot="9900000">
                <a:off x="5742501" y="1509107"/>
                <a:ext cx="5600701" cy="3162300"/>
              </a:xfrm>
              <a:prstGeom prst="rect">
                <a:avLst/>
              </a:prstGeom>
              <a:noFill/>
              <a:ln w="9525">
                <a:noFill/>
                <a:miter lim="800000"/>
                <a:headEnd/>
                <a:tailEnd/>
              </a:ln>
              <a:effectLst/>
            </p:spPr>
          </p:pic>
        </p:grpSp>
        <p:pic>
          <p:nvPicPr>
            <p:cNvPr id="21" name="Picture 20"/>
            <p:cNvPicPr>
              <a:picLocks noChangeAspect="1" noChangeArrowheads="1"/>
            </p:cNvPicPr>
            <p:nvPr/>
          </p:nvPicPr>
          <p:blipFill>
            <a:blip r:embed="rId2"/>
            <a:srcRect/>
            <a:stretch>
              <a:fillRect/>
            </a:stretch>
          </p:blipFill>
          <p:spPr bwMode="auto">
            <a:xfrm>
              <a:off x="1446212" y="3124200"/>
              <a:ext cx="5600700" cy="3162300"/>
            </a:xfrm>
            <a:prstGeom prst="rect">
              <a:avLst/>
            </a:prstGeom>
            <a:noFill/>
            <a:ln w="9525">
              <a:noFill/>
              <a:miter lim="800000"/>
              <a:headEnd/>
              <a:tailEnd/>
            </a:ln>
            <a:effectLst/>
          </p:spPr>
        </p:pic>
        <p:pic>
          <p:nvPicPr>
            <p:cNvPr id="22" name="Picture 21"/>
            <p:cNvPicPr>
              <a:picLocks noChangeAspect="1" noChangeArrowheads="1"/>
            </p:cNvPicPr>
            <p:nvPr/>
          </p:nvPicPr>
          <p:blipFill>
            <a:blip r:embed="rId2"/>
            <a:srcRect/>
            <a:stretch>
              <a:fillRect/>
            </a:stretch>
          </p:blipFill>
          <p:spPr bwMode="auto">
            <a:xfrm>
              <a:off x="5103812" y="3124200"/>
              <a:ext cx="5600700" cy="3162300"/>
            </a:xfrm>
            <a:prstGeom prst="rect">
              <a:avLst/>
            </a:prstGeom>
            <a:noFill/>
            <a:ln w="9525">
              <a:noFill/>
              <a:miter lim="800000"/>
              <a:headEnd/>
              <a:tailEnd/>
            </a:ln>
            <a:effectLst/>
          </p:spPr>
        </p:pic>
        <p:pic>
          <p:nvPicPr>
            <p:cNvPr id="23" name="Picture 22"/>
            <p:cNvPicPr>
              <a:picLocks noChangeAspect="1" noChangeArrowheads="1"/>
            </p:cNvPicPr>
            <p:nvPr/>
          </p:nvPicPr>
          <p:blipFill>
            <a:blip r:embed="rId2"/>
            <a:srcRect/>
            <a:stretch>
              <a:fillRect/>
            </a:stretch>
          </p:blipFill>
          <p:spPr bwMode="auto">
            <a:xfrm>
              <a:off x="6246811" y="3124200"/>
              <a:ext cx="5600701" cy="3162301"/>
            </a:xfrm>
            <a:prstGeom prst="rect">
              <a:avLst/>
            </a:prstGeom>
            <a:noFill/>
            <a:ln w="9525">
              <a:noFill/>
              <a:miter lim="800000"/>
              <a:headEnd/>
              <a:tailEnd/>
            </a:ln>
            <a:effectLst/>
          </p:spPr>
        </p:pic>
      </p:grpSp>
      <p:grpSp>
        <p:nvGrpSpPr>
          <p:cNvPr id="5" name="Group 4"/>
          <p:cNvGrpSpPr/>
          <p:nvPr/>
        </p:nvGrpSpPr>
        <p:grpSpPr>
          <a:xfrm>
            <a:off x="138348" y="2133600"/>
            <a:ext cx="6817709" cy="2674490"/>
            <a:chOff x="515938" y="742950"/>
            <a:chExt cx="11331574" cy="5543551"/>
          </a:xfrm>
        </p:grpSpPr>
        <p:grpSp>
          <p:nvGrpSpPr>
            <p:cNvPr id="6" name="Group 5"/>
            <p:cNvGrpSpPr/>
            <p:nvPr/>
          </p:nvGrpSpPr>
          <p:grpSpPr>
            <a:xfrm>
              <a:off x="515938" y="742950"/>
              <a:ext cx="11331574" cy="5276850"/>
              <a:chOff x="515938" y="742950"/>
              <a:chExt cx="11331574" cy="5276850"/>
            </a:xfrm>
          </p:grpSpPr>
          <p:grpSp>
            <p:nvGrpSpPr>
              <p:cNvPr id="10" name="Group 9"/>
              <p:cNvGrpSpPr/>
              <p:nvPr/>
            </p:nvGrpSpPr>
            <p:grpSpPr>
              <a:xfrm>
                <a:off x="515938" y="742950"/>
                <a:ext cx="11331574" cy="5276850"/>
                <a:chOff x="515938" y="742950"/>
                <a:chExt cx="11331574" cy="5276850"/>
              </a:xfrm>
            </p:grpSpPr>
            <p:pic>
              <p:nvPicPr>
                <p:cNvPr id="13" name="Picture 12"/>
                <p:cNvPicPr>
                  <a:picLocks noChangeAspect="1" noChangeArrowheads="1"/>
                </p:cNvPicPr>
                <p:nvPr/>
              </p:nvPicPr>
              <p:blipFill>
                <a:blip r:embed="rId2"/>
                <a:srcRect/>
                <a:stretch>
                  <a:fillRect/>
                </a:stretch>
              </p:blipFill>
              <p:spPr bwMode="auto">
                <a:xfrm>
                  <a:off x="973138" y="1447800"/>
                  <a:ext cx="7152701" cy="4038600"/>
                </a:xfrm>
                <a:prstGeom prst="rect">
                  <a:avLst/>
                </a:prstGeom>
                <a:noFill/>
                <a:ln w="9525">
                  <a:noFill/>
                  <a:miter lim="800000"/>
                  <a:headEnd/>
                  <a:tailEnd/>
                </a:ln>
                <a:effectLst/>
              </p:spPr>
            </p:pic>
            <p:pic>
              <p:nvPicPr>
                <p:cNvPr id="14" name="Picture 13"/>
                <p:cNvPicPr>
                  <a:picLocks noChangeAspect="1" noChangeArrowheads="1"/>
                </p:cNvPicPr>
                <p:nvPr/>
              </p:nvPicPr>
              <p:blipFill>
                <a:blip r:embed="rId2"/>
                <a:srcRect/>
                <a:stretch>
                  <a:fillRect/>
                </a:stretch>
              </p:blipFill>
              <p:spPr bwMode="auto">
                <a:xfrm>
                  <a:off x="4504312" y="1219200"/>
                  <a:ext cx="7152701" cy="4038600"/>
                </a:xfrm>
                <a:prstGeom prst="rect">
                  <a:avLst/>
                </a:prstGeom>
                <a:noFill/>
                <a:ln w="9525">
                  <a:noFill/>
                  <a:miter lim="800000"/>
                  <a:headEnd/>
                  <a:tailEnd/>
                </a:ln>
                <a:effectLst/>
              </p:spPr>
            </p:pic>
            <p:pic>
              <p:nvPicPr>
                <p:cNvPr id="15" name="Picture 14"/>
                <p:cNvPicPr>
                  <a:picLocks noChangeAspect="1" noChangeArrowheads="1"/>
                </p:cNvPicPr>
                <p:nvPr/>
              </p:nvPicPr>
              <p:blipFill>
                <a:blip r:embed="rId3"/>
                <a:srcRect/>
                <a:stretch>
                  <a:fillRect/>
                </a:stretch>
              </p:blipFill>
              <p:spPr bwMode="auto">
                <a:xfrm>
                  <a:off x="515938" y="3276600"/>
                  <a:ext cx="5448300" cy="2743200"/>
                </a:xfrm>
                <a:prstGeom prst="rect">
                  <a:avLst/>
                </a:prstGeom>
                <a:noFill/>
                <a:ln w="9525">
                  <a:noFill/>
                  <a:miter lim="800000"/>
                  <a:headEnd/>
                  <a:tailEnd/>
                </a:ln>
                <a:effectLst/>
              </p:spPr>
            </p:pic>
            <p:pic>
              <p:nvPicPr>
                <p:cNvPr id="16" name="Picture 15"/>
                <p:cNvPicPr>
                  <a:picLocks noChangeAspect="1" noChangeArrowheads="1"/>
                </p:cNvPicPr>
                <p:nvPr/>
              </p:nvPicPr>
              <p:blipFill>
                <a:blip r:embed="rId3"/>
                <a:srcRect/>
                <a:stretch>
                  <a:fillRect/>
                </a:stretch>
              </p:blipFill>
              <p:spPr bwMode="auto">
                <a:xfrm>
                  <a:off x="2894012" y="3276600"/>
                  <a:ext cx="5448300" cy="2743200"/>
                </a:xfrm>
                <a:prstGeom prst="rect">
                  <a:avLst/>
                </a:prstGeom>
                <a:noFill/>
                <a:ln w="9525">
                  <a:noFill/>
                  <a:miter lim="800000"/>
                  <a:headEnd/>
                  <a:tailEnd/>
                </a:ln>
                <a:effectLst/>
              </p:spPr>
            </p:pic>
            <p:pic>
              <p:nvPicPr>
                <p:cNvPr id="17" name="Picture 16"/>
                <p:cNvPicPr>
                  <a:picLocks noChangeAspect="1" noChangeArrowheads="1"/>
                </p:cNvPicPr>
                <p:nvPr/>
              </p:nvPicPr>
              <p:blipFill>
                <a:blip r:embed="rId3"/>
                <a:srcRect/>
                <a:stretch>
                  <a:fillRect/>
                </a:stretch>
              </p:blipFill>
              <p:spPr bwMode="auto">
                <a:xfrm>
                  <a:off x="6399212" y="3276600"/>
                  <a:ext cx="5448300" cy="2743200"/>
                </a:xfrm>
                <a:prstGeom prst="rect">
                  <a:avLst/>
                </a:prstGeom>
                <a:noFill/>
                <a:ln w="9525">
                  <a:noFill/>
                  <a:miter lim="800000"/>
                  <a:headEnd/>
                  <a:tailEnd/>
                </a:ln>
                <a:effectLst/>
              </p:spPr>
            </p:pic>
            <p:pic>
              <p:nvPicPr>
                <p:cNvPr id="18" name="Picture 17"/>
                <p:cNvPicPr>
                  <a:picLocks noChangeAspect="1" noChangeArrowheads="1"/>
                </p:cNvPicPr>
                <p:nvPr/>
              </p:nvPicPr>
              <p:blipFill>
                <a:blip r:embed="rId4">
                  <a:lum bright="22000" contrast="1000"/>
                </a:blip>
                <a:srcRect/>
                <a:stretch>
                  <a:fillRect/>
                </a:stretch>
              </p:blipFill>
              <p:spPr bwMode="auto">
                <a:xfrm>
                  <a:off x="3427412" y="742950"/>
                  <a:ext cx="6229350" cy="2324100"/>
                </a:xfrm>
                <a:prstGeom prst="rect">
                  <a:avLst/>
                </a:prstGeom>
                <a:noFill/>
                <a:ln w="9525">
                  <a:noFill/>
                  <a:miter lim="800000"/>
                  <a:headEnd/>
                  <a:tailEnd/>
                </a:ln>
                <a:effectLst/>
              </p:spPr>
            </p:pic>
          </p:grpSp>
          <p:pic>
            <p:nvPicPr>
              <p:cNvPr id="11" name="Picture 10"/>
              <p:cNvPicPr>
                <a:picLocks noChangeAspect="1" noChangeArrowheads="1"/>
              </p:cNvPicPr>
              <p:nvPr/>
            </p:nvPicPr>
            <p:blipFill>
              <a:blip r:embed="rId2"/>
              <a:srcRect/>
              <a:stretch>
                <a:fillRect/>
              </a:stretch>
            </p:blipFill>
            <p:spPr bwMode="auto">
              <a:xfrm rot="9900000">
                <a:off x="1286950" y="1509107"/>
                <a:ext cx="5600700" cy="3162300"/>
              </a:xfrm>
              <a:prstGeom prst="rect">
                <a:avLst/>
              </a:prstGeom>
              <a:noFill/>
              <a:ln w="9525">
                <a:noFill/>
                <a:miter lim="800000"/>
                <a:headEnd/>
                <a:tailEnd/>
              </a:ln>
              <a:effectLst/>
            </p:spPr>
          </p:pic>
          <p:pic>
            <p:nvPicPr>
              <p:cNvPr id="12" name="Picture 11"/>
              <p:cNvPicPr>
                <a:picLocks noChangeAspect="1" noChangeArrowheads="1"/>
              </p:cNvPicPr>
              <p:nvPr/>
            </p:nvPicPr>
            <p:blipFill>
              <a:blip r:embed="rId2"/>
              <a:srcRect/>
              <a:stretch>
                <a:fillRect/>
              </a:stretch>
            </p:blipFill>
            <p:spPr bwMode="auto">
              <a:xfrm rot="9900000">
                <a:off x="5742501" y="1509107"/>
                <a:ext cx="5600701" cy="3162300"/>
              </a:xfrm>
              <a:prstGeom prst="rect">
                <a:avLst/>
              </a:prstGeom>
              <a:noFill/>
              <a:ln w="9525">
                <a:noFill/>
                <a:miter lim="800000"/>
                <a:headEnd/>
                <a:tailEnd/>
              </a:ln>
              <a:effectLst/>
            </p:spPr>
          </p:pic>
        </p:grpSp>
        <p:pic>
          <p:nvPicPr>
            <p:cNvPr id="7" name="Picture 6"/>
            <p:cNvPicPr>
              <a:picLocks noChangeAspect="1" noChangeArrowheads="1"/>
            </p:cNvPicPr>
            <p:nvPr/>
          </p:nvPicPr>
          <p:blipFill>
            <a:blip r:embed="rId2"/>
            <a:srcRect/>
            <a:stretch>
              <a:fillRect/>
            </a:stretch>
          </p:blipFill>
          <p:spPr bwMode="auto">
            <a:xfrm>
              <a:off x="1446212" y="3124200"/>
              <a:ext cx="5600700" cy="3162300"/>
            </a:xfrm>
            <a:prstGeom prst="rect">
              <a:avLst/>
            </a:prstGeom>
            <a:noFill/>
            <a:ln w="9525">
              <a:noFill/>
              <a:miter lim="800000"/>
              <a:headEnd/>
              <a:tailEnd/>
            </a:ln>
            <a:effectLst/>
          </p:spPr>
        </p:pic>
        <p:pic>
          <p:nvPicPr>
            <p:cNvPr id="8" name="Picture 7"/>
            <p:cNvPicPr>
              <a:picLocks noChangeAspect="1" noChangeArrowheads="1"/>
            </p:cNvPicPr>
            <p:nvPr/>
          </p:nvPicPr>
          <p:blipFill>
            <a:blip r:embed="rId2"/>
            <a:srcRect/>
            <a:stretch>
              <a:fillRect/>
            </a:stretch>
          </p:blipFill>
          <p:spPr bwMode="auto">
            <a:xfrm>
              <a:off x="5103812" y="3124200"/>
              <a:ext cx="5600700" cy="3162300"/>
            </a:xfrm>
            <a:prstGeom prst="rect">
              <a:avLst/>
            </a:prstGeom>
            <a:noFill/>
            <a:ln w="9525">
              <a:noFill/>
              <a:miter lim="800000"/>
              <a:headEnd/>
              <a:tailEnd/>
            </a:ln>
            <a:effectLst/>
          </p:spPr>
        </p:pic>
        <p:pic>
          <p:nvPicPr>
            <p:cNvPr id="9" name="Picture 8"/>
            <p:cNvPicPr>
              <a:picLocks noChangeAspect="1" noChangeArrowheads="1"/>
            </p:cNvPicPr>
            <p:nvPr/>
          </p:nvPicPr>
          <p:blipFill>
            <a:blip r:embed="rId2"/>
            <a:srcRect/>
            <a:stretch>
              <a:fillRect/>
            </a:stretch>
          </p:blipFill>
          <p:spPr bwMode="auto">
            <a:xfrm>
              <a:off x="6246811" y="3124200"/>
              <a:ext cx="5600701" cy="3162301"/>
            </a:xfrm>
            <a:prstGeom prst="rect">
              <a:avLst/>
            </a:prstGeom>
            <a:noFill/>
            <a:ln w="9525">
              <a:noFill/>
              <a:miter lim="800000"/>
              <a:headEnd/>
              <a:tailEnd/>
            </a:ln>
            <a:effectLst/>
          </p:spPr>
        </p:pic>
      </p:grpSp>
      <p:sp>
        <p:nvSpPr>
          <p:cNvPr id="2" name="Title 1"/>
          <p:cNvSpPr>
            <a:spLocks noGrp="1"/>
          </p:cNvSpPr>
          <p:nvPr>
            <p:ph type="title"/>
          </p:nvPr>
        </p:nvSpPr>
        <p:spPr/>
        <p:txBody>
          <a:bodyPr>
            <a:normAutofit/>
          </a:bodyPr>
          <a:lstStyle/>
          <a:p>
            <a:r>
              <a:rPr lang="nl-NL"/>
              <a:t>...in een notendop</a:t>
            </a:r>
            <a:endParaRPr lang="nl-NL" dirty="0"/>
          </a:p>
        </p:txBody>
      </p:sp>
      <p:sp>
        <p:nvSpPr>
          <p:cNvPr id="46" name="Rectangle 45"/>
          <p:cNvSpPr/>
          <p:nvPr/>
        </p:nvSpPr>
        <p:spPr>
          <a:xfrm>
            <a:off x="0" y="2046919"/>
            <a:ext cx="9144000" cy="2448881"/>
          </a:xfrm>
          <a:prstGeom prst="rect">
            <a:avLst/>
          </a:prstGeom>
          <a:gradFill flip="none" rotWithShape="1">
            <a:gsLst>
              <a:gs pos="2000">
                <a:schemeClr val="bg1">
                  <a:lumMod val="50000"/>
                </a:schemeClr>
              </a:gs>
              <a:gs pos="100000">
                <a:schemeClr val="bg2">
                  <a:alpha val="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lIns="186521" tIns="93260" rtlCol="0" anchor="t"/>
          <a:lstStyle/>
          <a:p>
            <a:pPr algn="ctr">
              <a:buClr>
                <a:srgbClr val="800000"/>
              </a:buClr>
            </a:pPr>
            <a:endParaRPr lang="en-US" sz="2040" b="1" dirty="0">
              <a:solidFill>
                <a:schemeClr val="tx1">
                  <a:lumMod val="85000"/>
                  <a:lumOff val="15000"/>
                </a:schemeClr>
              </a:solidFill>
            </a:endParaRPr>
          </a:p>
        </p:txBody>
      </p:sp>
      <p:sp>
        <p:nvSpPr>
          <p:cNvPr id="92" name="Content Placeholder 2"/>
          <p:cNvSpPr>
            <a:spLocks noGrp="1"/>
          </p:cNvSpPr>
          <p:nvPr>
            <p:ph idx="4294967295"/>
          </p:nvPr>
        </p:nvSpPr>
        <p:spPr>
          <a:xfrm>
            <a:off x="159684" y="1365922"/>
            <a:ext cx="1797813" cy="553998"/>
          </a:xfrm>
          <a:prstGeom prst="rect">
            <a:avLst/>
          </a:prstGeom>
        </p:spPr>
        <p:txBody>
          <a:bodyPr vert="horz" wrap="square" lIns="146304" tIns="91440" rIns="146304" bIns="91440" rtlCol="0">
            <a:spAutoFit/>
          </a:bodyPr>
          <a:lstStyle/>
          <a:p>
            <a:pPr marL="0" indent="0">
              <a:buNone/>
            </a:pPr>
            <a:r>
              <a:rPr lang="en-US" sz="2400" dirty="0" smtClean="0">
                <a:solidFill>
                  <a:srgbClr val="FFFFFF"/>
                </a:solidFill>
              </a:rPr>
              <a:t>Network</a:t>
            </a:r>
            <a:endParaRPr lang="en-US" sz="1600" dirty="0">
              <a:solidFill>
                <a:srgbClr val="FFFFFF"/>
              </a:solidFill>
            </a:endParaRPr>
          </a:p>
        </p:txBody>
      </p:sp>
      <p:sp>
        <p:nvSpPr>
          <p:cNvPr id="58" name="Rectangle 57"/>
          <p:cNvSpPr/>
          <p:nvPr/>
        </p:nvSpPr>
        <p:spPr>
          <a:xfrm>
            <a:off x="3530530" y="2472332"/>
            <a:ext cx="870582" cy="716932"/>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59" name="Rectangle 58"/>
          <p:cNvSpPr/>
          <p:nvPr/>
        </p:nvSpPr>
        <p:spPr>
          <a:xfrm>
            <a:off x="3535137" y="3325332"/>
            <a:ext cx="870582" cy="716932"/>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60" name="Rectangle 59"/>
          <p:cNvSpPr/>
          <p:nvPr/>
        </p:nvSpPr>
        <p:spPr>
          <a:xfrm>
            <a:off x="4557776" y="2472332"/>
            <a:ext cx="870582" cy="716932"/>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61" name="Rectangle 60"/>
          <p:cNvSpPr/>
          <p:nvPr/>
        </p:nvSpPr>
        <p:spPr>
          <a:xfrm>
            <a:off x="4558787" y="3328389"/>
            <a:ext cx="870582" cy="716932"/>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4" name="Rectangle 3"/>
          <p:cNvSpPr/>
          <p:nvPr/>
        </p:nvSpPr>
        <p:spPr>
          <a:xfrm>
            <a:off x="3392206" y="2352231"/>
            <a:ext cx="3190460" cy="1845325"/>
          </a:xfrm>
          <a:prstGeom prst="rect">
            <a:avLst/>
          </a:prstGeom>
          <a:noFill/>
          <a:ln>
            <a:solidFill>
              <a:srgbClr val="4285D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10800000">
            <a:off x="-3" y="4248461"/>
            <a:ext cx="9144001" cy="2609538"/>
          </a:xfrm>
          <a:prstGeom prst="rect">
            <a:avLst/>
          </a:prstGeom>
          <a:gradFill flip="none" rotWithShape="1">
            <a:gsLst>
              <a:gs pos="2000">
                <a:schemeClr val="bg1">
                  <a:lumMod val="50000"/>
                </a:schemeClr>
              </a:gs>
              <a:gs pos="100000">
                <a:schemeClr val="bg2">
                  <a:alpha val="0"/>
                </a:schemeClr>
              </a:gs>
            </a:gsLst>
            <a:lin ang="5400000" scaled="0"/>
            <a:tileRect/>
          </a:gradFill>
          <a:ln w="12700">
            <a:noFill/>
            <a:tailEnd type="stealth" w="lg" len="lg"/>
          </a:ln>
        </p:spPr>
        <p:style>
          <a:lnRef idx="1">
            <a:schemeClr val="accent1"/>
          </a:lnRef>
          <a:fillRef idx="0">
            <a:schemeClr val="accent1"/>
          </a:fillRef>
          <a:effectRef idx="0">
            <a:schemeClr val="accent1"/>
          </a:effectRef>
          <a:fontRef idx="minor">
            <a:schemeClr val="tx1"/>
          </a:fontRef>
        </p:style>
        <p:txBody>
          <a:bodyPr lIns="186521" tIns="93260" rtlCol="0" anchor="t"/>
          <a:lstStyle/>
          <a:p>
            <a:pPr algn="ctr">
              <a:buClr>
                <a:srgbClr val="800000"/>
              </a:buClr>
            </a:pPr>
            <a:endParaRPr lang="en-US" sz="2040" b="1" dirty="0">
              <a:solidFill>
                <a:schemeClr val="tx1">
                  <a:lumMod val="85000"/>
                  <a:lumOff val="15000"/>
                </a:schemeClr>
              </a:solidFill>
            </a:endParaRPr>
          </a:p>
        </p:txBody>
      </p:sp>
      <p:pic>
        <p:nvPicPr>
          <p:cNvPr id="64" name="Picture 9" descr="\\MAGNUM\Projects\Microsoft\Cloud Power FY12\Design\Icons\PNGs\Branch.png"/>
          <p:cNvPicPr>
            <a:picLocks noChangeAspect="1" noChangeArrowheads="1"/>
          </p:cNvPicPr>
          <p:nvPr/>
        </p:nvPicPr>
        <p:blipFill>
          <a:blip r:embed="rId5" cstate="print">
            <a:lum bright="100000"/>
          </a:blip>
          <a:srcRect/>
          <a:stretch>
            <a:fillRect/>
          </a:stretch>
        </p:blipFill>
        <p:spPr bwMode="auto">
          <a:xfrm>
            <a:off x="6839403" y="5278853"/>
            <a:ext cx="1828800" cy="1828800"/>
          </a:xfrm>
          <a:prstGeom prst="rect">
            <a:avLst/>
          </a:prstGeom>
          <a:noFill/>
        </p:spPr>
      </p:pic>
      <p:pic>
        <p:nvPicPr>
          <p:cNvPr id="65"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554902" y="5321271"/>
            <a:ext cx="1341136" cy="1341136"/>
          </a:xfrm>
          <a:prstGeom prst="rect">
            <a:avLst/>
          </a:prstGeom>
          <a:noFill/>
        </p:spPr>
      </p:pic>
      <p:pic>
        <p:nvPicPr>
          <p:cNvPr id="66"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1196841" y="5329871"/>
            <a:ext cx="1341136" cy="1341136"/>
          </a:xfrm>
          <a:prstGeom prst="rect">
            <a:avLst/>
          </a:prstGeom>
          <a:noFill/>
        </p:spPr>
      </p:pic>
      <p:pic>
        <p:nvPicPr>
          <p:cNvPr id="75"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1867409" y="5326454"/>
            <a:ext cx="1341136" cy="1341136"/>
          </a:xfrm>
          <a:prstGeom prst="rect">
            <a:avLst/>
          </a:prstGeom>
          <a:noFill/>
        </p:spPr>
      </p:pic>
      <p:pic>
        <p:nvPicPr>
          <p:cNvPr id="77"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2537563" y="5343908"/>
            <a:ext cx="1341136" cy="1341136"/>
          </a:xfrm>
          <a:prstGeom prst="rect">
            <a:avLst/>
          </a:prstGeom>
          <a:noFill/>
        </p:spPr>
      </p:pic>
      <p:sp>
        <p:nvSpPr>
          <p:cNvPr id="79" name="Rectangle 78"/>
          <p:cNvSpPr/>
          <p:nvPr/>
        </p:nvSpPr>
        <p:spPr>
          <a:xfrm>
            <a:off x="756451" y="5378106"/>
            <a:ext cx="4881529" cy="1241907"/>
          </a:xfrm>
          <a:prstGeom prst="rect">
            <a:avLst/>
          </a:prstGeom>
          <a:noFill/>
          <a:ln>
            <a:solidFill>
              <a:srgbClr val="4285D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eft-Up Arrow 32"/>
          <p:cNvSpPr/>
          <p:nvPr/>
        </p:nvSpPr>
        <p:spPr>
          <a:xfrm rot="10800000">
            <a:off x="1776065" y="2812422"/>
            <a:ext cx="1603969" cy="2551477"/>
          </a:xfrm>
          <a:prstGeom prst="leftUpArrow">
            <a:avLst>
              <a:gd name="adj1" fmla="val 22562"/>
              <a:gd name="adj2" fmla="val 25000"/>
              <a:gd name="adj3" fmla="val 3323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2" descr="\\MAGNUM\Projects\Microsoft\Cloud Power FY12\Design\Icons\PNGs\Electricity.png"/>
          <p:cNvPicPr>
            <a:picLocks noChangeAspect="1" noChangeArrowheads="1"/>
          </p:cNvPicPr>
          <p:nvPr/>
        </p:nvPicPr>
        <p:blipFill>
          <a:blip r:embed="rId7" cstate="print">
            <a:lum bright="100000"/>
          </a:blip>
          <a:srcRect/>
          <a:stretch>
            <a:fillRect/>
          </a:stretch>
        </p:blipFill>
        <p:spPr bwMode="auto">
          <a:xfrm>
            <a:off x="1820046" y="3681600"/>
            <a:ext cx="694554" cy="694554"/>
          </a:xfrm>
          <a:prstGeom prst="rect">
            <a:avLst/>
          </a:prstGeom>
          <a:noFill/>
        </p:spPr>
      </p:pic>
      <p:pic>
        <p:nvPicPr>
          <p:cNvPr id="80"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3219418" y="5337269"/>
            <a:ext cx="1341136" cy="1341136"/>
          </a:xfrm>
          <a:prstGeom prst="rect">
            <a:avLst/>
          </a:prstGeom>
          <a:noFill/>
        </p:spPr>
      </p:pic>
      <p:pic>
        <p:nvPicPr>
          <p:cNvPr id="81"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3889986" y="5333852"/>
            <a:ext cx="1341136" cy="1341136"/>
          </a:xfrm>
          <a:prstGeom prst="rect">
            <a:avLst/>
          </a:prstGeom>
          <a:noFill/>
        </p:spPr>
      </p:pic>
      <p:pic>
        <p:nvPicPr>
          <p:cNvPr id="82"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4560140" y="5351306"/>
            <a:ext cx="1341136" cy="1341136"/>
          </a:xfrm>
          <a:prstGeom prst="rect">
            <a:avLst/>
          </a:prstGeom>
          <a:noFill/>
        </p:spPr>
      </p:pic>
      <p:sp>
        <p:nvSpPr>
          <p:cNvPr id="50" name="Rectangle 49"/>
          <p:cNvSpPr/>
          <p:nvPr/>
        </p:nvSpPr>
        <p:spPr>
          <a:xfrm>
            <a:off x="5569817" y="2470463"/>
            <a:ext cx="870582" cy="716932"/>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
        <p:nvSpPr>
          <p:cNvPr id="51" name="Rectangle 50"/>
          <p:cNvSpPr/>
          <p:nvPr/>
        </p:nvSpPr>
        <p:spPr>
          <a:xfrm>
            <a:off x="5570828" y="3326520"/>
            <a:ext cx="870582" cy="716932"/>
          </a:xfrm>
          <a:prstGeom prst="rect">
            <a:avLst/>
          </a:prstGeom>
          <a:ln>
            <a:headEnd type="none" w="lg" len="lg"/>
            <a:tailEnd type="stealth" w="lg" len="lg"/>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rtlCol="0" anchor="ctr">
            <a:noAutofit/>
          </a:bodyPr>
          <a:lstStyle/>
          <a:p>
            <a:pPr algn="ctr"/>
            <a:endParaRPr lang="en-US" sz="1836" dirty="0">
              <a:ea typeface="Segoe UI" pitchFamily="34" charset="0"/>
              <a:cs typeface="Segoe UI" pitchFamily="34" charset="0"/>
            </a:endParaRPr>
          </a:p>
        </p:txBody>
      </p:sp>
    </p:spTree>
    <p:extLst>
      <p:ext uri="{BB962C8B-B14F-4D97-AF65-F5344CB8AC3E}">
        <p14:creationId xmlns:p14="http://schemas.microsoft.com/office/powerpoint/2010/main" val="247114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animEffect transition="in" filter="fade">
                                      <p:cBhvr>
                                        <p:cTn id="7" dur="500"/>
                                        <p:tgtEl>
                                          <p:spTgt spid="9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500"/>
                                        <p:tgtEl>
                                          <p:spTgt spid="61"/>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2" grpId="0" build="p"/>
      <p:bldP spid="58" grpId="0" animBg="1"/>
      <p:bldP spid="59" grpId="0" animBg="1"/>
      <p:bldP spid="60" grpId="0" animBg="1"/>
      <p:bldP spid="61" grpId="0" animBg="1"/>
      <p:bldP spid="4" grpId="0" animBg="1"/>
      <p:bldP spid="63" grpId="0" animBg="1"/>
      <p:bldP spid="79" grpId="0" animBg="1"/>
      <p:bldP spid="33" grpId="0" animBg="1"/>
      <p:bldP spid="50" grpId="0" animBg="1"/>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...in een notendop</a:t>
            </a:r>
            <a:endParaRPr lang="en-US"/>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447800"/>
            <a:ext cx="9144000" cy="6858000"/>
          </a:xfrm>
        </p:spPr>
      </p:pic>
    </p:spTree>
    <p:extLst>
      <p:ext uri="{BB962C8B-B14F-4D97-AF65-F5344CB8AC3E}">
        <p14:creationId xmlns:p14="http://schemas.microsoft.com/office/powerpoint/2010/main" val="14708424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Ontwikkel-/testomgeving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7800"/>
            <a:ext cx="9144000" cy="6679031"/>
          </a:xfrm>
        </p:spPr>
      </p:pic>
    </p:spTree>
    <p:extLst>
      <p:ext uri="{BB962C8B-B14F-4D97-AF65-F5344CB8AC3E}">
        <p14:creationId xmlns:p14="http://schemas.microsoft.com/office/powerpoint/2010/main" val="1611441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764609" y="3980906"/>
            <a:ext cx="8037837" cy="1935646"/>
          </a:xfrm>
          <a:prstGeom prst="rect">
            <a:avLst/>
          </a:prstGeom>
          <a:solidFill>
            <a:schemeClr val="bg1">
              <a:lumMod val="65000"/>
            </a:schemeClr>
          </a:solidFill>
          <a:ln w="12700">
            <a:solidFill>
              <a:schemeClr val="bg1">
                <a:lumMod val="65000"/>
              </a:schemeClr>
            </a:solidFill>
            <a:tailEnd type="stealth" w="lg" len="lg"/>
          </a:ln>
        </p:spPr>
        <p:style>
          <a:lnRef idx="1">
            <a:schemeClr val="accent1"/>
          </a:lnRef>
          <a:fillRef idx="1003">
            <a:schemeClr val="lt2"/>
          </a:fillRef>
          <a:effectRef idx="0">
            <a:schemeClr val="accent1"/>
          </a:effectRef>
          <a:fontRef idx="minor">
            <a:schemeClr val="tx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grpSp>
        <p:nvGrpSpPr>
          <p:cNvPr id="78" name="Group 77"/>
          <p:cNvGrpSpPr/>
          <p:nvPr/>
        </p:nvGrpSpPr>
        <p:grpSpPr>
          <a:xfrm>
            <a:off x="751495" y="4300762"/>
            <a:ext cx="3577981" cy="1598019"/>
            <a:chOff x="973138" y="1219200"/>
            <a:chExt cx="10683875" cy="4877097"/>
          </a:xfrm>
        </p:grpSpPr>
        <p:grpSp>
          <p:nvGrpSpPr>
            <p:cNvPr id="79" name="Group 78"/>
            <p:cNvGrpSpPr/>
            <p:nvPr/>
          </p:nvGrpSpPr>
          <p:grpSpPr>
            <a:xfrm>
              <a:off x="973138" y="1219200"/>
              <a:ext cx="10683875" cy="4342515"/>
              <a:chOff x="973138" y="1219200"/>
              <a:chExt cx="10683875" cy="4342515"/>
            </a:xfrm>
          </p:grpSpPr>
          <p:grpSp>
            <p:nvGrpSpPr>
              <p:cNvPr id="83" name="Group 82"/>
              <p:cNvGrpSpPr/>
              <p:nvPr/>
            </p:nvGrpSpPr>
            <p:grpSpPr>
              <a:xfrm>
                <a:off x="973138" y="1219200"/>
                <a:ext cx="10683875" cy="4267200"/>
                <a:chOff x="973138" y="1219200"/>
                <a:chExt cx="10683875" cy="4267200"/>
              </a:xfrm>
            </p:grpSpPr>
            <p:pic>
              <p:nvPicPr>
                <p:cNvPr id="86" name="Picture 85"/>
                <p:cNvPicPr>
                  <a:picLocks noChangeAspect="1" noChangeArrowheads="1"/>
                </p:cNvPicPr>
                <p:nvPr/>
              </p:nvPicPr>
              <p:blipFill>
                <a:blip r:embed="rId3"/>
                <a:srcRect/>
                <a:stretch>
                  <a:fillRect/>
                </a:stretch>
              </p:blipFill>
              <p:spPr bwMode="auto">
                <a:xfrm>
                  <a:off x="973138" y="1447800"/>
                  <a:ext cx="7152701" cy="4038600"/>
                </a:xfrm>
                <a:prstGeom prst="rect">
                  <a:avLst/>
                </a:prstGeom>
                <a:noFill/>
                <a:ln w="9525">
                  <a:noFill/>
                  <a:miter lim="800000"/>
                  <a:headEnd/>
                  <a:tailEnd/>
                </a:ln>
                <a:effectLst/>
              </p:spPr>
            </p:pic>
            <p:pic>
              <p:nvPicPr>
                <p:cNvPr id="87" name="Picture 86"/>
                <p:cNvPicPr>
                  <a:picLocks noChangeAspect="1" noChangeArrowheads="1"/>
                </p:cNvPicPr>
                <p:nvPr/>
              </p:nvPicPr>
              <p:blipFill>
                <a:blip r:embed="rId3"/>
                <a:srcRect/>
                <a:stretch>
                  <a:fillRect/>
                </a:stretch>
              </p:blipFill>
              <p:spPr bwMode="auto">
                <a:xfrm>
                  <a:off x="4504312" y="1219200"/>
                  <a:ext cx="7152701" cy="4038600"/>
                </a:xfrm>
                <a:prstGeom prst="rect">
                  <a:avLst/>
                </a:prstGeom>
                <a:noFill/>
                <a:ln w="9525">
                  <a:noFill/>
                  <a:miter lim="800000"/>
                  <a:headEnd/>
                  <a:tailEnd/>
                </a:ln>
                <a:effectLst/>
              </p:spPr>
            </p:pic>
          </p:grpSp>
          <p:pic>
            <p:nvPicPr>
              <p:cNvPr id="84" name="Picture 83"/>
              <p:cNvPicPr>
                <a:picLocks noChangeAspect="1" noChangeArrowheads="1"/>
              </p:cNvPicPr>
              <p:nvPr/>
            </p:nvPicPr>
            <p:blipFill>
              <a:blip r:embed="rId3"/>
              <a:srcRect/>
              <a:stretch>
                <a:fillRect/>
              </a:stretch>
            </p:blipFill>
            <p:spPr bwMode="auto">
              <a:xfrm rot="9900000">
                <a:off x="5845737" y="1776654"/>
                <a:ext cx="5600701" cy="3162302"/>
              </a:xfrm>
              <a:prstGeom prst="rect">
                <a:avLst/>
              </a:prstGeom>
              <a:noFill/>
              <a:ln w="9525">
                <a:noFill/>
                <a:miter lim="800000"/>
                <a:headEnd/>
                <a:tailEnd/>
              </a:ln>
              <a:effectLst/>
            </p:spPr>
          </p:pic>
          <p:pic>
            <p:nvPicPr>
              <p:cNvPr id="85" name="Picture 84"/>
              <p:cNvPicPr>
                <a:picLocks noChangeAspect="1" noChangeArrowheads="1"/>
              </p:cNvPicPr>
              <p:nvPr/>
            </p:nvPicPr>
            <p:blipFill>
              <a:blip r:embed="rId3"/>
              <a:srcRect/>
              <a:stretch>
                <a:fillRect/>
              </a:stretch>
            </p:blipFill>
            <p:spPr bwMode="auto">
              <a:xfrm rot="9900000">
                <a:off x="1165353" y="2399416"/>
                <a:ext cx="5600701" cy="3162299"/>
              </a:xfrm>
              <a:prstGeom prst="rect">
                <a:avLst/>
              </a:prstGeom>
              <a:noFill/>
              <a:ln w="9525">
                <a:noFill/>
                <a:miter lim="800000"/>
                <a:headEnd/>
                <a:tailEnd/>
              </a:ln>
              <a:effectLst/>
            </p:spPr>
          </p:pic>
        </p:grpSp>
        <p:pic>
          <p:nvPicPr>
            <p:cNvPr id="81" name="Picture 80"/>
            <p:cNvPicPr>
              <a:picLocks noChangeAspect="1" noChangeArrowheads="1"/>
            </p:cNvPicPr>
            <p:nvPr/>
          </p:nvPicPr>
          <p:blipFill>
            <a:blip r:embed="rId3"/>
            <a:srcRect/>
            <a:stretch>
              <a:fillRect/>
            </a:stretch>
          </p:blipFill>
          <p:spPr bwMode="auto">
            <a:xfrm>
              <a:off x="3709840" y="2139755"/>
              <a:ext cx="5600701" cy="3162300"/>
            </a:xfrm>
            <a:prstGeom prst="rect">
              <a:avLst/>
            </a:prstGeom>
            <a:noFill/>
            <a:ln w="9525">
              <a:noFill/>
              <a:miter lim="800000"/>
              <a:headEnd/>
              <a:tailEnd/>
            </a:ln>
            <a:effectLst/>
          </p:spPr>
        </p:pic>
        <p:pic>
          <p:nvPicPr>
            <p:cNvPr id="82" name="Picture 81"/>
            <p:cNvPicPr>
              <a:picLocks noChangeAspect="1" noChangeArrowheads="1"/>
            </p:cNvPicPr>
            <p:nvPr/>
          </p:nvPicPr>
          <p:blipFill>
            <a:blip r:embed="rId3"/>
            <a:srcRect/>
            <a:stretch>
              <a:fillRect/>
            </a:stretch>
          </p:blipFill>
          <p:spPr bwMode="auto">
            <a:xfrm>
              <a:off x="4531601" y="2933998"/>
              <a:ext cx="5600701" cy="3162299"/>
            </a:xfrm>
            <a:prstGeom prst="rect">
              <a:avLst/>
            </a:prstGeom>
            <a:noFill/>
            <a:ln w="9525">
              <a:noFill/>
              <a:miter lim="800000"/>
              <a:headEnd/>
              <a:tailEnd/>
            </a:ln>
            <a:effectLst/>
          </p:spPr>
        </p:pic>
      </p:grpSp>
      <p:sp>
        <p:nvSpPr>
          <p:cNvPr id="59" name="Rectangle 58"/>
          <p:cNvSpPr/>
          <p:nvPr/>
        </p:nvSpPr>
        <p:spPr>
          <a:xfrm>
            <a:off x="766965" y="2023980"/>
            <a:ext cx="8034540" cy="1543850"/>
          </a:xfrm>
          <a:prstGeom prst="rect">
            <a:avLst/>
          </a:prstGeom>
          <a:solidFill>
            <a:schemeClr val="bg1">
              <a:lumMod val="65000"/>
            </a:schemeClr>
          </a:solidFill>
          <a:ln>
            <a:solidFill>
              <a:schemeClr val="bg1">
                <a:lumMod val="65000"/>
              </a:schemeClr>
            </a:solidFill>
            <a:tailEnd type="stealth" w="lg" len="lg"/>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a:endParaRPr lang="en-US" sz="1350" dirty="0" err="1">
              <a:solidFill>
                <a:schemeClr val="tx2"/>
              </a:solidFill>
            </a:endParaRPr>
          </a:p>
        </p:txBody>
      </p:sp>
      <p:sp>
        <p:nvSpPr>
          <p:cNvPr id="62" name="TextBox 61"/>
          <p:cNvSpPr txBox="1"/>
          <p:nvPr/>
        </p:nvSpPr>
        <p:spPr>
          <a:xfrm rot="16200000">
            <a:off x="-153584" y="2641634"/>
            <a:ext cx="1550683" cy="301709"/>
          </a:xfrm>
          <a:prstGeom prst="rect">
            <a:avLst/>
          </a:prstGeom>
          <a:solidFill>
            <a:schemeClr val="tx2"/>
          </a:solidFill>
          <a:ln>
            <a:tailEnd type="stealth" w="lg" len="lg"/>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lgn="ctr">
              <a:defRPr sz="1632">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ENTERPRISE</a:t>
            </a:r>
          </a:p>
        </p:txBody>
      </p:sp>
      <p:sp>
        <p:nvSpPr>
          <p:cNvPr id="63" name="TextBox 62"/>
          <p:cNvSpPr txBox="1"/>
          <p:nvPr/>
        </p:nvSpPr>
        <p:spPr>
          <a:xfrm rot="16200000">
            <a:off x="-345331" y="4797138"/>
            <a:ext cx="1931604" cy="299139"/>
          </a:xfrm>
          <a:prstGeom prst="rect">
            <a:avLst/>
          </a:prstGeom>
          <a:ln>
            <a:tailEnd type="stealth" w="lg" len="lg"/>
          </a:ln>
        </p:spPr>
        <p:style>
          <a:lnRef idx="0">
            <a:schemeClr val="accent2"/>
          </a:lnRef>
          <a:fillRef idx="1001">
            <a:schemeClr val="dk2"/>
          </a:fillRef>
          <a:effectRef idx="3">
            <a:schemeClr val="accent2"/>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defPPr>
              <a:defRPr lang="en-US"/>
            </a:defPPr>
            <a:lvl1pPr algn="ctr">
              <a:defRPr sz="1632">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WINDOWS AZURE</a:t>
            </a:r>
          </a:p>
        </p:txBody>
      </p:sp>
      <p:grpSp>
        <p:nvGrpSpPr>
          <p:cNvPr id="8" name="Group 7"/>
          <p:cNvGrpSpPr/>
          <p:nvPr/>
        </p:nvGrpSpPr>
        <p:grpSpPr>
          <a:xfrm>
            <a:off x="1687319" y="4410968"/>
            <a:ext cx="1257123" cy="1242073"/>
            <a:chOff x="1782209" y="4539266"/>
            <a:chExt cx="1676401" cy="1656332"/>
          </a:xfrm>
        </p:grpSpPr>
        <p:sp>
          <p:nvSpPr>
            <p:cNvPr id="58" name="Rectangle 57"/>
            <p:cNvSpPr/>
            <p:nvPr/>
          </p:nvSpPr>
          <p:spPr>
            <a:xfrm>
              <a:off x="2087009" y="4844066"/>
              <a:ext cx="1371601" cy="1351532"/>
            </a:xfrm>
            <a:prstGeom prst="rect">
              <a:avLst/>
            </a:prstGeom>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dirty="0" err="1">
                <a:solidFill>
                  <a:schemeClr val="bg1"/>
                </a:solidFill>
              </a:endParaRPr>
            </a:p>
          </p:txBody>
        </p:sp>
        <p:sp>
          <p:nvSpPr>
            <p:cNvPr id="97" name="Rectangle 96"/>
            <p:cNvSpPr/>
            <p:nvPr/>
          </p:nvSpPr>
          <p:spPr>
            <a:xfrm>
              <a:off x="1934609" y="4691666"/>
              <a:ext cx="1371601" cy="1351532"/>
            </a:xfrm>
            <a:prstGeom prst="rect">
              <a:avLst/>
            </a:prstGeom>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dirty="0" err="1">
                <a:solidFill>
                  <a:schemeClr val="bg1"/>
                </a:solidFill>
              </a:endParaRPr>
            </a:p>
          </p:txBody>
        </p:sp>
        <p:sp>
          <p:nvSpPr>
            <p:cNvPr id="56" name="Rectangle 55"/>
            <p:cNvSpPr/>
            <p:nvPr/>
          </p:nvSpPr>
          <p:spPr>
            <a:xfrm>
              <a:off x="1782209" y="4539266"/>
              <a:ext cx="1371601" cy="1351532"/>
            </a:xfrm>
            <a:prstGeom prst="rect">
              <a:avLst/>
            </a:prstGeom>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dirty="0" err="1">
                <a:solidFill>
                  <a:schemeClr val="bg1"/>
                </a:solidFill>
              </a:endParaRPr>
            </a:p>
          </p:txBody>
        </p:sp>
        <p:sp>
          <p:nvSpPr>
            <p:cNvPr id="57" name="TextBox 56"/>
            <p:cNvSpPr txBox="1"/>
            <p:nvPr/>
          </p:nvSpPr>
          <p:spPr>
            <a:xfrm>
              <a:off x="1782210" y="5469511"/>
              <a:ext cx="1371600" cy="369332"/>
            </a:xfrm>
            <a:prstGeom prst="rect">
              <a:avLst/>
            </a:prstGeom>
            <a:noFill/>
          </p:spPr>
          <p:txBody>
            <a:bodyPr wrap="square" rtlCol="0" anchor="ctr" anchorCtr="0">
              <a:noAutofit/>
            </a:bodyPr>
            <a:lstStyle/>
            <a:p>
              <a:pPr algn="ctr">
                <a:buClr>
                  <a:schemeClr val="tx1"/>
                </a:buClr>
              </a:pPr>
              <a:r>
                <a:rPr lang="en-US" sz="1250" b="1" dirty="0">
                  <a:solidFill>
                    <a:schemeClr val="bg1"/>
                  </a:solidFill>
                </a:rPr>
                <a:t>VMs</a:t>
              </a:r>
            </a:p>
          </p:txBody>
        </p:sp>
      </p:grpSp>
      <p:sp>
        <p:nvSpPr>
          <p:cNvPr id="61" name="TextBox 60"/>
          <p:cNvSpPr txBox="1"/>
          <p:nvPr/>
        </p:nvSpPr>
        <p:spPr>
          <a:xfrm>
            <a:off x="1638579" y="3126217"/>
            <a:ext cx="1057394" cy="276999"/>
          </a:xfrm>
          <a:prstGeom prst="rect">
            <a:avLst/>
          </a:prstGeom>
          <a:noFill/>
        </p:spPr>
        <p:txBody>
          <a:bodyPr wrap="square" rtlCol="0">
            <a:spAutoFit/>
          </a:bodyPr>
          <a:lstStyle/>
          <a:p>
            <a:pPr algn="ctr">
              <a:buClr>
                <a:schemeClr val="tx1"/>
              </a:buClr>
            </a:pPr>
            <a:r>
              <a:rPr lang="en-US" sz="1200" dirty="0">
                <a:solidFill>
                  <a:schemeClr val="bg1"/>
                </a:solidFill>
              </a:rPr>
              <a:t>Developers</a:t>
            </a:r>
          </a:p>
        </p:txBody>
      </p:sp>
      <p:cxnSp>
        <p:nvCxnSpPr>
          <p:cNvPr id="13" name="Elbow Connector 12"/>
          <p:cNvCxnSpPr/>
          <p:nvPr/>
        </p:nvCxnSpPr>
        <p:spPr>
          <a:xfrm rot="10800000" flipV="1">
            <a:off x="2974256" y="2919830"/>
            <a:ext cx="3281382" cy="2055053"/>
          </a:xfrm>
          <a:prstGeom prst="bentConnector3">
            <a:avLst>
              <a:gd name="adj1" fmla="val 184"/>
            </a:avLst>
          </a:prstGeom>
          <a:ln w="285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5589877" y="4200408"/>
            <a:ext cx="1428548" cy="583244"/>
            <a:chOff x="8380412" y="4043544"/>
            <a:chExt cx="1905000" cy="777770"/>
          </a:xfrm>
          <a:solidFill>
            <a:schemeClr val="tx2"/>
          </a:solidFill>
        </p:grpSpPr>
        <p:sp>
          <p:nvSpPr>
            <p:cNvPr id="43" name="Rounded Rectangle 42"/>
            <p:cNvSpPr/>
            <p:nvPr/>
          </p:nvSpPr>
          <p:spPr>
            <a:xfrm>
              <a:off x="8380412" y="4043544"/>
              <a:ext cx="1905000" cy="777770"/>
            </a:xfrm>
            <a:prstGeom prst="roundRect">
              <a:avLst>
                <a:gd name="adj" fmla="val 0"/>
              </a:avLst>
            </a:prstGeom>
            <a:grp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275" dirty="0" err="1">
                <a:solidFill>
                  <a:schemeClr val="bg1"/>
                </a:solidFill>
              </a:endParaRPr>
            </a:p>
          </p:txBody>
        </p:sp>
        <p:sp>
          <p:nvSpPr>
            <p:cNvPr id="44" name="TextBox 43"/>
            <p:cNvSpPr txBox="1"/>
            <p:nvPr/>
          </p:nvSpPr>
          <p:spPr>
            <a:xfrm>
              <a:off x="8380412" y="4259300"/>
              <a:ext cx="1905000" cy="369332"/>
            </a:xfrm>
            <a:prstGeom prst="rect">
              <a:avLst/>
            </a:prstGeom>
            <a:grpFill/>
          </p:spPr>
          <p:txBody>
            <a:bodyPr wrap="square" rtlCol="0" anchor="ctr" anchorCtr="0">
              <a:noAutofit/>
            </a:bodyPr>
            <a:lstStyle/>
            <a:p>
              <a:pPr algn="ctr">
                <a:buClr>
                  <a:schemeClr val="tx1"/>
                </a:buClr>
              </a:pPr>
              <a:r>
                <a:rPr lang="en-US" sz="1250" b="1" dirty="0">
                  <a:solidFill>
                    <a:schemeClr val="bg1"/>
                  </a:solidFill>
                </a:rPr>
                <a:t>Windows Azure Virtual Machines</a:t>
              </a:r>
            </a:p>
          </p:txBody>
        </p:sp>
      </p:grpSp>
      <p:grpSp>
        <p:nvGrpSpPr>
          <p:cNvPr id="65" name="Group 64"/>
          <p:cNvGrpSpPr/>
          <p:nvPr/>
        </p:nvGrpSpPr>
        <p:grpSpPr>
          <a:xfrm>
            <a:off x="5258542" y="3644216"/>
            <a:ext cx="1263161" cy="255402"/>
            <a:chOff x="2690699" y="2933515"/>
            <a:chExt cx="1684453" cy="340584"/>
          </a:xfrm>
        </p:grpSpPr>
        <p:sp>
          <p:nvSpPr>
            <p:cNvPr id="66" name="Oval 65"/>
            <p:cNvSpPr/>
            <p:nvPr/>
          </p:nvSpPr>
          <p:spPr>
            <a:xfrm>
              <a:off x="2690699" y="2933515"/>
              <a:ext cx="340586" cy="340584"/>
            </a:xfrm>
            <a:prstGeom prst="ellipse">
              <a:avLst/>
            </a:prstGeom>
            <a:solidFill>
              <a:schemeClr val="bg1">
                <a:lumMod val="85000"/>
              </a:schemeClr>
            </a:solidFill>
            <a:ln>
              <a:tailEnd type="stealth" w="lg" len="lg"/>
            </a:ln>
          </p:spPr>
          <p:style>
            <a:lnRef idx="0">
              <a:schemeClr val="accent1"/>
            </a:lnRef>
            <a:fillRef idx="3">
              <a:schemeClr val="accent1"/>
            </a:fillRef>
            <a:effectRef idx="3">
              <a:schemeClr val="accent1"/>
            </a:effectRef>
            <a:fontRef idx="minor">
              <a:schemeClr val="lt1"/>
            </a:fontRef>
          </p:style>
          <p:txBody>
            <a:bodyPr wrap="none" bIns="34285" rtlCol="0" anchor="ctr"/>
            <a:lstStyle/>
            <a:p>
              <a:pPr algn="ctr"/>
              <a:r>
                <a:rPr lang="en-US" sz="1200" dirty="0">
                  <a:solidFill>
                    <a:schemeClr val="tx1"/>
                  </a:solidFill>
                </a:rPr>
                <a:t>1</a:t>
              </a:r>
            </a:p>
          </p:txBody>
        </p:sp>
        <p:sp>
          <p:nvSpPr>
            <p:cNvPr id="67" name="TextBox 66"/>
            <p:cNvSpPr txBox="1"/>
            <p:nvPr/>
          </p:nvSpPr>
          <p:spPr>
            <a:xfrm>
              <a:off x="3022419" y="2965307"/>
              <a:ext cx="1352733" cy="307819"/>
            </a:xfrm>
            <a:prstGeom prst="rect">
              <a:avLst/>
            </a:prstGeom>
            <a:noFill/>
          </p:spPr>
          <p:txBody>
            <a:bodyPr wrap="square" rtlCol="0">
              <a:spAutoFit/>
            </a:bodyPr>
            <a:lstStyle>
              <a:defPPr>
                <a:defRPr lang="en-US"/>
              </a:defPPr>
              <a:lvl1pPr algn="ctr">
                <a:defRPr sz="1400" b="1" i="1">
                  <a:solidFill>
                    <a:schemeClr val="tx2"/>
                  </a:solidFill>
                </a:defRPr>
              </a:lvl1pPr>
            </a:lstStyle>
            <a:p>
              <a:pPr algn="l"/>
              <a:r>
                <a:rPr lang="en-US" sz="900" b="0" i="0" dirty="0">
                  <a:solidFill>
                    <a:schemeClr val="bg1"/>
                  </a:solidFill>
                </a:rPr>
                <a:t>Create VMs</a:t>
              </a:r>
            </a:p>
          </p:txBody>
        </p:sp>
      </p:grpSp>
      <p:grpSp>
        <p:nvGrpSpPr>
          <p:cNvPr id="10" name="Group 9"/>
          <p:cNvGrpSpPr/>
          <p:nvPr/>
        </p:nvGrpSpPr>
        <p:grpSpPr>
          <a:xfrm>
            <a:off x="2181254" y="3427918"/>
            <a:ext cx="940183" cy="983050"/>
            <a:chOff x="2512423" y="3228347"/>
            <a:chExt cx="1253755" cy="1310919"/>
          </a:xfrm>
        </p:grpSpPr>
        <p:cxnSp>
          <p:nvCxnSpPr>
            <p:cNvPr id="18" name="Straight Arrow Connector 17"/>
            <p:cNvCxnSpPr/>
            <p:nvPr/>
          </p:nvCxnSpPr>
          <p:spPr>
            <a:xfrm flipH="1">
              <a:off x="2512423" y="3228347"/>
              <a:ext cx="1" cy="1310919"/>
            </a:xfrm>
            <a:prstGeom prst="straightConnector1">
              <a:avLst/>
            </a:prstGeom>
            <a:ln w="28575">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2678242" y="3516786"/>
              <a:ext cx="1087936" cy="340584"/>
              <a:chOff x="3070013" y="3188080"/>
              <a:chExt cx="1087936" cy="340584"/>
            </a:xfrm>
          </p:grpSpPr>
          <p:sp>
            <p:nvSpPr>
              <p:cNvPr id="75" name="Oval 74"/>
              <p:cNvSpPr/>
              <p:nvPr/>
            </p:nvSpPr>
            <p:spPr>
              <a:xfrm>
                <a:off x="3070013" y="3188080"/>
                <a:ext cx="340586" cy="340584"/>
              </a:xfrm>
              <a:prstGeom prst="ellipse">
                <a:avLst/>
              </a:prstGeom>
              <a:solidFill>
                <a:schemeClr val="bg1">
                  <a:lumMod val="85000"/>
                </a:schemeClr>
              </a:solidFill>
              <a:ln>
                <a:tailEnd type="stealth" w="lg" len="lg"/>
              </a:ln>
            </p:spPr>
            <p:style>
              <a:lnRef idx="0">
                <a:schemeClr val="accent1"/>
              </a:lnRef>
              <a:fillRef idx="3">
                <a:schemeClr val="accent1"/>
              </a:fillRef>
              <a:effectRef idx="3">
                <a:schemeClr val="accent1"/>
              </a:effectRef>
              <a:fontRef idx="minor">
                <a:schemeClr val="lt1"/>
              </a:fontRef>
            </p:style>
            <p:txBody>
              <a:bodyPr wrap="none" bIns="34285" rtlCol="0" anchor="ctr"/>
              <a:lstStyle/>
              <a:p>
                <a:pPr algn="ctr"/>
                <a:r>
                  <a:rPr lang="en-US" sz="1200" dirty="0">
                    <a:solidFill>
                      <a:schemeClr val="tx1"/>
                    </a:solidFill>
                  </a:rPr>
                  <a:t>2</a:t>
                </a:r>
              </a:p>
            </p:txBody>
          </p:sp>
          <p:sp>
            <p:nvSpPr>
              <p:cNvPr id="76" name="TextBox 75"/>
              <p:cNvSpPr txBox="1"/>
              <p:nvPr/>
            </p:nvSpPr>
            <p:spPr>
              <a:xfrm>
                <a:off x="3214331" y="3207729"/>
                <a:ext cx="943618" cy="307819"/>
              </a:xfrm>
              <a:prstGeom prst="rect">
                <a:avLst/>
              </a:prstGeom>
              <a:noFill/>
            </p:spPr>
            <p:txBody>
              <a:bodyPr wrap="square" rtlCol="0">
                <a:spAutoFit/>
              </a:bodyPr>
              <a:lstStyle>
                <a:defPPr>
                  <a:defRPr lang="en-US"/>
                </a:defPPr>
                <a:lvl1pPr algn="ctr">
                  <a:defRPr sz="1400" b="1" i="1">
                    <a:solidFill>
                      <a:schemeClr val="tx2"/>
                    </a:solidFill>
                  </a:defRPr>
                </a:lvl1pPr>
              </a:lstStyle>
              <a:p>
                <a:pPr algn="r"/>
                <a:r>
                  <a:rPr lang="en-US" sz="900" b="0" i="0" dirty="0">
                    <a:solidFill>
                      <a:schemeClr val="bg1"/>
                    </a:solidFill>
                  </a:rPr>
                  <a:t>Use VMs</a:t>
                </a:r>
              </a:p>
            </p:txBody>
          </p:sp>
        </p:grpSp>
      </p:grpSp>
      <p:grpSp>
        <p:nvGrpSpPr>
          <p:cNvPr id="6" name="Group 5"/>
          <p:cNvGrpSpPr/>
          <p:nvPr/>
        </p:nvGrpSpPr>
        <p:grpSpPr>
          <a:xfrm>
            <a:off x="5543053" y="2449835"/>
            <a:ext cx="2818955" cy="1045713"/>
            <a:chOff x="7421455" y="1987825"/>
            <a:chExt cx="3759139" cy="1394482"/>
          </a:xfrm>
        </p:grpSpPr>
        <p:sp>
          <p:nvSpPr>
            <p:cNvPr id="45" name="TextBox 44"/>
            <p:cNvSpPr txBox="1"/>
            <p:nvPr/>
          </p:nvSpPr>
          <p:spPr>
            <a:xfrm>
              <a:off x="9770536" y="2766666"/>
              <a:ext cx="1410058" cy="615641"/>
            </a:xfrm>
            <a:prstGeom prst="rect">
              <a:avLst/>
            </a:prstGeom>
            <a:noFill/>
          </p:spPr>
          <p:txBody>
            <a:bodyPr wrap="square" rtlCol="0">
              <a:spAutoFit/>
            </a:bodyPr>
            <a:lstStyle>
              <a:defPPr>
                <a:defRPr lang="en-US"/>
              </a:defPPr>
              <a:lvl1pPr algn="ctr">
                <a:buClr>
                  <a:schemeClr val="tx1"/>
                </a:buClr>
                <a:defRPr sz="1600">
                  <a:solidFill>
                    <a:schemeClr val="tx2"/>
                  </a:solidFill>
                </a:defRPr>
              </a:lvl1pPr>
            </a:lstStyle>
            <a:p>
              <a:r>
                <a:rPr lang="en-US" sz="1200" dirty="0">
                  <a:solidFill>
                    <a:schemeClr val="bg1"/>
                  </a:solidFill>
                </a:rPr>
                <a:t>IT Admin or Developer</a:t>
              </a:r>
            </a:p>
          </p:txBody>
        </p:sp>
        <p:sp>
          <p:nvSpPr>
            <p:cNvPr id="46" name="Rounded Rectangle 45"/>
            <p:cNvSpPr/>
            <p:nvPr/>
          </p:nvSpPr>
          <p:spPr>
            <a:xfrm>
              <a:off x="7421455" y="1987825"/>
              <a:ext cx="2144525" cy="852607"/>
            </a:xfrm>
            <a:prstGeom prst="roundRect">
              <a:avLst>
                <a:gd name="adj" fmla="val 0"/>
              </a:avLst>
            </a:prstGeom>
            <a:solidFill>
              <a:schemeClr val="tx2"/>
            </a:solidFill>
            <a:ln/>
          </p:spPr>
          <p:style>
            <a:lnRef idx="0">
              <a:schemeClr val="accent5"/>
            </a:lnRef>
            <a:fillRef idx="3">
              <a:schemeClr val="accent5"/>
            </a:fillRef>
            <a:effectRef idx="3">
              <a:schemeClr val="accent5"/>
            </a:effectRef>
            <a:fontRef idx="minor">
              <a:schemeClr val="lt1"/>
            </a:fontRef>
          </p:style>
          <p:txBody>
            <a:bodyPr rtlCol="0" anchor="ctr"/>
            <a:lstStyle/>
            <a:p>
              <a:pPr algn="ctr">
                <a:buClr>
                  <a:schemeClr val="tx1"/>
                </a:buClr>
              </a:pPr>
              <a:r>
                <a:rPr lang="en-US" sz="1200" b="1" dirty="0">
                  <a:solidFill>
                    <a:schemeClr val="bg1"/>
                  </a:solidFill>
                </a:rPr>
                <a:t>Windows Azure Management Portal</a:t>
              </a:r>
            </a:p>
          </p:txBody>
        </p:sp>
      </p:grpSp>
      <p:pic>
        <p:nvPicPr>
          <p:cNvPr id="53" name="Picture 6" descr="\\MAGNUM\Projects\Microsoft\Cloud Power FY12\Design\ICONS_PNG\Flexible_Workspace.png"/>
          <p:cNvPicPr>
            <a:picLocks noChangeAspect="1" noChangeArrowheads="1"/>
          </p:cNvPicPr>
          <p:nvPr/>
        </p:nvPicPr>
        <p:blipFill>
          <a:blip r:embed="rId4" cstate="print">
            <a:duotone>
              <a:prstClr val="black"/>
              <a:schemeClr val="tx2">
                <a:tint val="45000"/>
                <a:satMod val="400000"/>
              </a:schemeClr>
            </a:duotone>
          </a:blip>
          <a:srcRect r="63636"/>
          <a:stretch>
            <a:fillRect/>
          </a:stretch>
        </p:blipFill>
        <p:spPr bwMode="auto">
          <a:xfrm>
            <a:off x="7666898" y="2235218"/>
            <a:ext cx="334102" cy="918781"/>
          </a:xfrm>
          <a:prstGeom prst="rect">
            <a:avLst/>
          </a:prstGeom>
          <a:noFill/>
          <a:ln>
            <a:noFill/>
          </a:ln>
        </p:spPr>
      </p:pic>
      <p:pic>
        <p:nvPicPr>
          <p:cNvPr id="54" name="Picture 6" descr="\\MAGNUM\Projects\Microsoft\Cloud Power FY12\Design\ICONS_PNG\Flexible_Workspace.png"/>
          <p:cNvPicPr>
            <a:picLocks noChangeAspect="1" noChangeArrowheads="1"/>
          </p:cNvPicPr>
          <p:nvPr/>
        </p:nvPicPr>
        <p:blipFill>
          <a:blip r:embed="rId4" cstate="print">
            <a:duotone>
              <a:prstClr val="black"/>
              <a:schemeClr val="tx2">
                <a:tint val="45000"/>
                <a:satMod val="400000"/>
              </a:schemeClr>
            </a:duotone>
          </a:blip>
          <a:srcRect r="63636"/>
          <a:stretch>
            <a:fillRect/>
          </a:stretch>
        </p:blipFill>
        <p:spPr bwMode="auto">
          <a:xfrm>
            <a:off x="1600554" y="2235219"/>
            <a:ext cx="334102" cy="918781"/>
          </a:xfrm>
          <a:prstGeom prst="rect">
            <a:avLst/>
          </a:prstGeom>
          <a:noFill/>
          <a:ln>
            <a:noFill/>
          </a:ln>
        </p:spPr>
      </p:pic>
      <p:pic>
        <p:nvPicPr>
          <p:cNvPr id="55" name="Picture 6" descr="\\MAGNUM\Projects\Microsoft\Cloud Power FY12\Design\ICONS_PNG\Flexible_Workspace.png"/>
          <p:cNvPicPr>
            <a:picLocks noChangeAspect="1" noChangeArrowheads="1"/>
          </p:cNvPicPr>
          <p:nvPr/>
        </p:nvPicPr>
        <p:blipFill>
          <a:blip r:embed="rId4" cstate="print">
            <a:duotone>
              <a:prstClr val="black"/>
              <a:schemeClr val="tx2">
                <a:tint val="45000"/>
                <a:satMod val="400000"/>
              </a:schemeClr>
            </a:duotone>
          </a:blip>
          <a:srcRect r="63636"/>
          <a:stretch>
            <a:fillRect/>
          </a:stretch>
        </p:blipFill>
        <p:spPr bwMode="auto">
          <a:xfrm>
            <a:off x="1889759" y="2235218"/>
            <a:ext cx="334102" cy="918781"/>
          </a:xfrm>
          <a:prstGeom prst="rect">
            <a:avLst/>
          </a:prstGeom>
          <a:noFill/>
          <a:ln>
            <a:noFill/>
          </a:ln>
        </p:spPr>
      </p:pic>
      <p:pic>
        <p:nvPicPr>
          <p:cNvPr id="60" name="Picture 6" descr="\\MAGNUM\Projects\Microsoft\Cloud Power FY12\Design\ICONS_PNG\Flexible_Workspace.png"/>
          <p:cNvPicPr>
            <a:picLocks noChangeAspect="1" noChangeArrowheads="1"/>
          </p:cNvPicPr>
          <p:nvPr/>
        </p:nvPicPr>
        <p:blipFill>
          <a:blip r:embed="rId4" cstate="print">
            <a:duotone>
              <a:prstClr val="black"/>
              <a:schemeClr val="tx2">
                <a:tint val="45000"/>
                <a:satMod val="400000"/>
              </a:schemeClr>
            </a:duotone>
          </a:blip>
          <a:srcRect r="63636"/>
          <a:stretch>
            <a:fillRect/>
          </a:stretch>
        </p:blipFill>
        <p:spPr bwMode="auto">
          <a:xfrm>
            <a:off x="2159625" y="2235219"/>
            <a:ext cx="334102" cy="918781"/>
          </a:xfrm>
          <a:prstGeom prst="rect">
            <a:avLst/>
          </a:prstGeom>
          <a:noFill/>
          <a:ln>
            <a:noFill/>
          </a:ln>
        </p:spPr>
      </p:pic>
      <p:pic>
        <p:nvPicPr>
          <p:cNvPr id="77" name="Picture 6" descr="\\MAGNUM\Projects\Microsoft\Cloud Power FY12\Design\ICONS_PNG\Flexible_Workspace.png"/>
          <p:cNvPicPr>
            <a:picLocks noChangeAspect="1" noChangeArrowheads="1"/>
          </p:cNvPicPr>
          <p:nvPr/>
        </p:nvPicPr>
        <p:blipFill>
          <a:blip r:embed="rId4" cstate="print">
            <a:duotone>
              <a:prstClr val="black"/>
              <a:schemeClr val="tx2">
                <a:tint val="45000"/>
                <a:satMod val="400000"/>
              </a:schemeClr>
            </a:duotone>
          </a:blip>
          <a:srcRect r="63636"/>
          <a:stretch>
            <a:fillRect/>
          </a:stretch>
        </p:blipFill>
        <p:spPr bwMode="auto">
          <a:xfrm>
            <a:off x="2448830" y="2235218"/>
            <a:ext cx="334102" cy="918781"/>
          </a:xfrm>
          <a:prstGeom prst="rect">
            <a:avLst/>
          </a:prstGeom>
          <a:noFill/>
          <a:ln>
            <a:noFill/>
          </a:ln>
        </p:spPr>
      </p:pic>
      <p:sp>
        <p:nvSpPr>
          <p:cNvPr id="95" name="Title 1"/>
          <p:cNvSpPr>
            <a:spLocks noGrp="1"/>
          </p:cNvSpPr>
          <p:nvPr>
            <p:ph type="title"/>
          </p:nvPr>
        </p:nvSpPr>
        <p:spPr>
          <a:xfrm>
            <a:off x="2250693" y="-96411"/>
            <a:ext cx="6477000" cy="1066800"/>
          </a:xfrm>
        </p:spPr>
        <p:txBody>
          <a:bodyPr/>
          <a:lstStyle/>
          <a:p>
            <a:r>
              <a:rPr lang="en-US" smtClean="0"/>
              <a:t>Ontwikkel-/testomgeving</a:t>
            </a:r>
            <a:endParaRPr lang="en-US" dirty="0"/>
          </a:p>
        </p:txBody>
      </p:sp>
    </p:spTree>
    <p:extLst>
      <p:ext uri="{BB962C8B-B14F-4D97-AF65-F5344CB8AC3E}">
        <p14:creationId xmlns:p14="http://schemas.microsoft.com/office/powerpoint/2010/main" val="2087257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vNetNoord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TC101790491[[fn=Mylar]]</Template>
  <TotalTime>2108</TotalTime>
  <Words>660</Words>
  <Application>Microsoft Office PowerPoint</Application>
  <PresentationFormat>On-screen Show (4:3)</PresentationFormat>
  <Paragraphs>160</Paragraphs>
  <Slides>20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Segoe UI</vt:lpstr>
      <vt:lpstr>devNetNoord Theme</vt:lpstr>
      <vt:lpstr>PowerPoint Presentation</vt:lpstr>
      <vt:lpstr>Windows Azure</vt:lpstr>
      <vt:lpstr>...in een notendop</vt:lpstr>
      <vt:lpstr>...in een notendop</vt:lpstr>
      <vt:lpstr>...in een notendop</vt:lpstr>
      <vt:lpstr>...in een notendop</vt:lpstr>
      <vt:lpstr>...in een notendop</vt:lpstr>
      <vt:lpstr>Ontwikkel-/testomgeving</vt:lpstr>
      <vt:lpstr>Ontwikkel-/testomgeving</vt:lpstr>
      <vt:lpstr>PowerPoint Presentation</vt:lpstr>
      <vt:lpstr>Ontwikkel-/testomgeving DEMO</vt:lpstr>
      <vt:lpstr>Web sites</vt:lpstr>
      <vt:lpstr>Web sites</vt:lpstr>
      <vt:lpstr>Web sites</vt:lpstr>
      <vt:lpstr>Web sites DEMO</vt:lpstr>
      <vt:lpstr>Service Bus</vt:lpstr>
      <vt:lpstr>Service Bus</vt:lpstr>
      <vt:lpstr>Service Bus</vt:lpstr>
      <vt:lpstr>…all together now DEMO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Jeroen Swart</dc:creator>
  <cp:lastModifiedBy>Dick Dijkstra</cp:lastModifiedBy>
  <cp:revision>98</cp:revision>
  <dcterms:created xsi:type="dcterms:W3CDTF">2006-08-16T00:00:00Z</dcterms:created>
  <dcterms:modified xsi:type="dcterms:W3CDTF">2013-09-26T13:08:22Z</dcterms:modified>
</cp:coreProperties>
</file>